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79" r:id="rId4"/>
    <p:sldId id="257" r:id="rId5"/>
    <p:sldId id="258" r:id="rId6"/>
    <p:sldId id="259" r:id="rId7"/>
    <p:sldId id="280" r:id="rId8"/>
    <p:sldId id="262" r:id="rId9"/>
    <p:sldId id="260" r:id="rId10"/>
    <p:sldId id="264" r:id="rId11"/>
    <p:sldId id="265" r:id="rId12"/>
    <p:sldId id="266" r:id="rId13"/>
    <p:sldId id="267" r:id="rId14"/>
    <p:sldId id="276" r:id="rId15"/>
    <p:sldId id="268" r:id="rId16"/>
    <p:sldId id="261" r:id="rId17"/>
    <p:sldId id="277" r:id="rId18"/>
    <p:sldId id="286" r:id="rId19"/>
    <p:sldId id="269" r:id="rId20"/>
    <p:sldId id="282" r:id="rId21"/>
    <p:sldId id="270" r:id="rId22"/>
    <p:sldId id="272" r:id="rId23"/>
    <p:sldId id="273" r:id="rId24"/>
    <p:sldId id="274" r:id="rId25"/>
    <p:sldId id="281" r:id="rId26"/>
    <p:sldId id="271" r:id="rId27"/>
    <p:sldId id="275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9468-BED9-4B4C-AF64-039FAE33B15A}" type="datetimeFigureOut">
              <a:rPr lang="en-US" smtClean="0"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217D44A-25FB-499F-A2C4-9FEA0AA56A8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9468-BED9-4B4C-AF64-039FAE33B15A}" type="datetimeFigureOut">
              <a:rPr lang="en-US" smtClean="0"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D44A-25FB-499F-A2C4-9FEA0AA56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9468-BED9-4B4C-AF64-039FAE33B15A}" type="datetimeFigureOut">
              <a:rPr lang="en-US" smtClean="0"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D44A-25FB-499F-A2C4-9FEA0AA56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9468-BED9-4B4C-AF64-039FAE33B15A}" type="datetimeFigureOut">
              <a:rPr lang="en-US" smtClean="0"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D44A-25FB-499F-A2C4-9FEA0AA56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9468-BED9-4B4C-AF64-039FAE33B15A}" type="datetimeFigureOut">
              <a:rPr lang="en-US" smtClean="0"/>
              <a:t>7/19/2012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D44A-25FB-499F-A2C4-9FEA0AA56A8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9468-BED9-4B4C-AF64-039FAE33B15A}" type="datetimeFigureOut">
              <a:rPr lang="en-US" smtClean="0"/>
              <a:t>7/19/2012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D44A-25FB-499F-A2C4-9FEA0AA56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9468-BED9-4B4C-AF64-039FAE33B15A}" type="datetimeFigureOut">
              <a:rPr lang="en-US" smtClean="0"/>
              <a:t>7/19/2012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D44A-25FB-499F-A2C4-9FEA0AA56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9468-BED9-4B4C-AF64-039FAE33B15A}" type="datetimeFigureOut">
              <a:rPr lang="en-US" smtClean="0"/>
              <a:t>7/19/2012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D44A-25FB-499F-A2C4-9FEA0AA56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9468-BED9-4B4C-AF64-039FAE33B15A}" type="datetimeFigureOut">
              <a:rPr lang="en-US" smtClean="0"/>
              <a:t>7/19/2012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D44A-25FB-499F-A2C4-9FEA0AA56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9468-BED9-4B4C-AF64-039FAE33B15A}" type="datetimeFigureOut">
              <a:rPr lang="en-US" smtClean="0"/>
              <a:t>7/19/2012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D44A-25FB-499F-A2C4-9FEA0AA56A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9468-BED9-4B4C-AF64-039FAE33B15A}" type="datetimeFigureOut">
              <a:rPr lang="en-US" smtClean="0"/>
              <a:t>7/19/2012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7D44A-25FB-499F-A2C4-9FEA0AA56A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67C9468-BED9-4B4C-AF64-039FAE33B15A}" type="datetimeFigureOut">
              <a:rPr lang="en-US" smtClean="0"/>
              <a:t>7/19/2012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217D44A-25FB-499F-A2C4-9FEA0AA56A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Phylum </a:t>
            </a:r>
            <a:r>
              <a:rPr lang="en-US" dirty="0" err="1" smtClean="0"/>
              <a:t>Porifera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51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Choanocytes</a:t>
            </a:r>
            <a:r>
              <a:rPr lang="en-US" dirty="0" smtClean="0"/>
              <a:t>/Collar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specialized cells that have flagella to move a steady current of water through the sponge</a:t>
            </a:r>
            <a:endParaRPr lang="en-US" dirty="0"/>
          </a:p>
        </p:txBody>
      </p:sp>
      <p:pic>
        <p:nvPicPr>
          <p:cNvPr id="1026" name="Picture 2" descr="C:\Users\Public\Pictures\sponges\collar_cel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3200"/>
            <a:ext cx="3505200" cy="391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81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Gelatinous Layer/</a:t>
            </a:r>
            <a:r>
              <a:rPr lang="en-US" dirty="0" err="1" smtClean="0"/>
              <a:t>Mesohyl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Middle layer – where </a:t>
            </a:r>
            <a:r>
              <a:rPr lang="en-US" dirty="0" err="1" smtClean="0"/>
              <a:t>archaeocytes</a:t>
            </a:r>
            <a:r>
              <a:rPr lang="en-US" dirty="0" smtClean="0"/>
              <a:t> and spicules are located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6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Amoeboid Cells/</a:t>
            </a:r>
            <a:r>
              <a:rPr lang="en-US" dirty="0" err="1" smtClean="0"/>
              <a:t>Archaeocytes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Specialized cells that move around within the walls of the sponge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79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Spicule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Part of the sponge’s simple skeleton</a:t>
            </a:r>
          </a:p>
          <a:p>
            <a:r>
              <a:rPr lang="en-US" dirty="0" smtClean="0"/>
              <a:t>Made of either calcium carbonate or silica</a:t>
            </a:r>
          </a:p>
          <a:p>
            <a:r>
              <a:rPr lang="en-US" dirty="0" smtClean="0"/>
              <a:t>“Hard sponges” have them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jami.smith\Pictures\sponge_spicu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337640" cy="315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8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Sponges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Soft sponges have </a:t>
            </a:r>
            <a:r>
              <a:rPr lang="en-US" b="1" dirty="0" err="1" smtClean="0"/>
              <a:t>spongin</a:t>
            </a:r>
            <a:r>
              <a:rPr lang="en-US" dirty="0" smtClean="0"/>
              <a:t> which is made of flexible protein fibers.</a:t>
            </a:r>
          </a:p>
          <a:p>
            <a:r>
              <a:rPr lang="en-US" dirty="0" err="1" smtClean="0"/>
              <a:t>ie</a:t>
            </a:r>
            <a:r>
              <a:rPr lang="en-US" dirty="0" smtClean="0"/>
              <a:t> bath sponges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4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Spongocoel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hollow body of the sponge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Public\Pictures\sponges\sponge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350305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58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Osculum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opening – </a:t>
            </a:r>
            <a:r>
              <a:rPr lang="en-US" dirty="0" smtClean="0"/>
              <a:t>water goes </a:t>
            </a:r>
            <a:r>
              <a:rPr lang="en-US" dirty="0" smtClean="0"/>
              <a:t>out it</a:t>
            </a:r>
            <a:endParaRPr lang="en-US" dirty="0"/>
          </a:p>
        </p:txBody>
      </p:sp>
      <p:pic>
        <p:nvPicPr>
          <p:cNvPr id="2050" name="Picture 2" descr="C:\Users\jami.smith\Pictures\Spon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90800"/>
            <a:ext cx="4953000" cy="382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39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Phylum </a:t>
            </a:r>
            <a:r>
              <a:rPr lang="en-US" dirty="0" err="1" smtClean="0"/>
              <a:t>Porifera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jami.smith\Pictures\spo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55762"/>
            <a:ext cx="4114800" cy="41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ami.smith\Pictures\TubeSpongesSpikyPu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4" y="1524000"/>
            <a:ext cx="3763232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79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Phylum </a:t>
            </a:r>
            <a:r>
              <a:rPr lang="en-US" dirty="0" err="1" smtClean="0"/>
              <a:t>Porifera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Sponges come in all shapes and sizes</a:t>
            </a:r>
          </a:p>
          <a:p>
            <a:r>
              <a:rPr lang="en-US" dirty="0" smtClean="0"/>
              <a:t>The larger the sponge the more water the sponge can move through its 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9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Sponge Reproduction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18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Public\Pictures\sponges\sponge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22910"/>
            <a:ext cx="2438400" cy="182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ublic\Pictures\sponges\spong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329" y="304800"/>
            <a:ext cx="5257800" cy="334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ublic\Pictures\sponges\cayman_barrel_spon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493" y="3048000"/>
            <a:ext cx="217646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ublic\Pictures\sponges\1spon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36471"/>
            <a:ext cx="3640861" cy="303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11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Sponge Reproduction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Sexual</a:t>
            </a:r>
          </a:p>
          <a:p>
            <a:pPr lvl="1"/>
            <a:r>
              <a:rPr lang="en-US" dirty="0" smtClean="0"/>
              <a:t>What does this mean?</a:t>
            </a:r>
          </a:p>
          <a:p>
            <a:r>
              <a:rPr lang="en-US" dirty="0" smtClean="0"/>
              <a:t>Asexual</a:t>
            </a:r>
          </a:p>
          <a:p>
            <a:pPr lvl="1"/>
            <a:r>
              <a:rPr lang="en-US" dirty="0" smtClean="0"/>
              <a:t>What does this mean?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85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most sponge </a:t>
            </a:r>
            <a:r>
              <a:rPr lang="en-US" dirty="0" err="1" smtClean="0"/>
              <a:t>spp</a:t>
            </a:r>
            <a:r>
              <a:rPr lang="en-US" dirty="0" smtClean="0"/>
              <a:t> (species) a single sponge forms both eggs and sperm.</a:t>
            </a:r>
          </a:p>
          <a:p>
            <a:r>
              <a:rPr lang="en-US" dirty="0" smtClean="0"/>
              <a:t>They make the egg and sperm at different times</a:t>
            </a:r>
          </a:p>
          <a:p>
            <a:r>
              <a:rPr lang="en-US" dirty="0" smtClean="0"/>
              <a:t>Why would it be a good thing to make them at different times?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4098" name="Picture 2" descr="C:\Users\Public\Pictures\sponges\spawning_spo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76400"/>
            <a:ext cx="3048000" cy="451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33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eggs are fertilized inside the sponge which is known as </a:t>
            </a:r>
            <a:r>
              <a:rPr lang="en-US" b="1" dirty="0" smtClean="0"/>
              <a:t>internal fertilization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55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Sperm from another sponge are taken through the pores of a sponge and the </a:t>
            </a:r>
            <a:r>
              <a:rPr lang="en-US" dirty="0" err="1" smtClean="0"/>
              <a:t>archaeocytes</a:t>
            </a:r>
            <a:r>
              <a:rPr lang="en-US" dirty="0" smtClean="0"/>
              <a:t> carry the sperm to an egg.</a:t>
            </a:r>
          </a:p>
          <a:p>
            <a:endParaRPr lang="en-US" dirty="0"/>
          </a:p>
          <a:p>
            <a:r>
              <a:rPr lang="en-US" dirty="0" smtClean="0"/>
              <a:t>What is the other name for an </a:t>
            </a:r>
            <a:r>
              <a:rPr lang="en-US" dirty="0" err="1" smtClean="0"/>
              <a:t>archaeocyte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05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fertilization the zygote develops into a </a:t>
            </a:r>
            <a:r>
              <a:rPr lang="en-US" b="1" dirty="0" smtClean="0"/>
              <a:t>larva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Larva are </a:t>
            </a:r>
            <a:r>
              <a:rPr lang="en-US" b="1" dirty="0" smtClean="0"/>
              <a:t>motile </a:t>
            </a:r>
            <a:r>
              <a:rPr lang="en-US" dirty="0" smtClean="0"/>
              <a:t>and are carried by currents before they settle on the sea floor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7859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type of fertilization do sponges do?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34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Sponges can reproduce asexually 1 of 2 ways</a:t>
            </a:r>
          </a:p>
          <a:p>
            <a:r>
              <a:rPr lang="en-US" dirty="0" smtClean="0"/>
              <a:t>By budding or by producing </a:t>
            </a:r>
            <a:r>
              <a:rPr lang="en-US" dirty="0" err="1" smtClean="0"/>
              <a:t>gemmules</a:t>
            </a:r>
            <a:endParaRPr lang="en-US" dirty="0" smtClean="0"/>
          </a:p>
          <a:p>
            <a:r>
              <a:rPr lang="en-US" dirty="0" smtClean="0"/>
              <a:t>Asexual reproduction always makes a clone or </a:t>
            </a:r>
            <a:r>
              <a:rPr lang="en-US" smtClean="0"/>
              <a:t>an identical copy of the parent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874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Gemmules</a:t>
            </a:r>
            <a:r>
              <a:rPr lang="en-US" dirty="0" smtClean="0"/>
              <a:t> – groups of </a:t>
            </a:r>
            <a:r>
              <a:rPr lang="en-US" dirty="0" err="1" smtClean="0"/>
              <a:t>archaeocytes</a:t>
            </a:r>
            <a:r>
              <a:rPr lang="en-US" dirty="0" smtClean="0"/>
              <a:t> surrounded by a tough layer of spicules.</a:t>
            </a:r>
          </a:p>
          <a:p>
            <a:r>
              <a:rPr lang="en-US" dirty="0" smtClean="0"/>
              <a:t>When conditions are favorable the </a:t>
            </a:r>
            <a:r>
              <a:rPr lang="en-US" dirty="0" err="1" smtClean="0"/>
              <a:t>gemmule</a:t>
            </a:r>
            <a:r>
              <a:rPr lang="en-US" dirty="0" smtClean="0"/>
              <a:t> grows into a </a:t>
            </a:r>
            <a:r>
              <a:rPr lang="en-US" smtClean="0"/>
              <a:t>new sponge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581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Ecological Roles -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Need somewhere to attach</a:t>
            </a:r>
          </a:p>
          <a:p>
            <a:pPr lvl="1"/>
            <a:r>
              <a:rPr lang="en-US" dirty="0" smtClean="0"/>
              <a:t>Compete with coral and bryozoans</a:t>
            </a:r>
          </a:p>
          <a:p>
            <a:pPr lvl="1"/>
            <a:r>
              <a:rPr lang="en-US" dirty="0" smtClean="0"/>
              <a:t>Some crabs decorate themselves with sponges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Public\Pictures\sponges\crabev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14" y="2514600"/>
            <a:ext cx="4320126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949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Ecological Roles – Predator/Prey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spicules make it hard to eat but some fishes and sea turtles can eat them</a:t>
            </a:r>
            <a:endParaRPr lang="en-US" dirty="0"/>
          </a:p>
        </p:txBody>
      </p:sp>
      <p:pic>
        <p:nvPicPr>
          <p:cNvPr id="2050" name="Picture 2" descr="C:\Users\Public\Pictures\sponges\tur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2582636"/>
            <a:ext cx="5488517" cy="411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329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Sponges are animals so what domain are they in?</a:t>
            </a:r>
          </a:p>
          <a:p>
            <a:endParaRPr lang="en-US" dirty="0" smtClean="0"/>
          </a:p>
          <a:p>
            <a:r>
              <a:rPr lang="en-US" dirty="0" smtClean="0"/>
              <a:t>What kingdom?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1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Ecological Roles - Symbiosis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Public\Pictures\sponges\boring spo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303343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ublic\Pictures\sponges\venus basket spon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29" y="2152650"/>
            <a:ext cx="53086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97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</a:t>
            </a:r>
            <a:r>
              <a:rPr lang="en-US" dirty="0" err="1" smtClean="0"/>
              <a:t>Porifera</a:t>
            </a:r>
            <a:r>
              <a:rPr lang="en-US" dirty="0" smtClean="0"/>
              <a:t>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Porifera</a:t>
            </a:r>
            <a:r>
              <a:rPr lang="en-US" dirty="0" smtClean="0"/>
              <a:t> literally means “pore bearing”</a:t>
            </a:r>
          </a:p>
          <a:p>
            <a:r>
              <a:rPr lang="en-US" dirty="0" smtClean="0"/>
              <a:t>They were named this because they have </a:t>
            </a:r>
            <a:r>
              <a:rPr lang="en-US" b="1" dirty="0" smtClean="0"/>
              <a:t>pores</a:t>
            </a:r>
            <a:r>
              <a:rPr lang="en-US" dirty="0" smtClean="0"/>
              <a:t> (tiny openings) all over their bodies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6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Sponges are </a:t>
            </a:r>
            <a:r>
              <a:rPr lang="en-US" b="1" dirty="0" smtClean="0"/>
              <a:t>sessile</a:t>
            </a:r>
            <a:r>
              <a:rPr lang="en-US" dirty="0" smtClean="0"/>
              <a:t> (live their entire </a:t>
            </a:r>
            <a:r>
              <a:rPr lang="en-US" u="sng" dirty="0" smtClean="0"/>
              <a:t>adult</a:t>
            </a:r>
            <a:r>
              <a:rPr lang="en-US" dirty="0" smtClean="0"/>
              <a:t> life attached to a single spot.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6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Sponge Body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Sponges are </a:t>
            </a:r>
            <a:r>
              <a:rPr lang="en-US" b="1" dirty="0" smtClean="0"/>
              <a:t>asymmetrical </a:t>
            </a:r>
            <a:r>
              <a:rPr lang="en-US" dirty="0" smtClean="0"/>
              <a:t>(without symmetry)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99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</a:t>
            </a:r>
            <a:r>
              <a:rPr lang="en-US" dirty="0" err="1" smtClean="0"/>
              <a:t>Porifera</a:t>
            </a:r>
            <a:r>
              <a:rPr lang="en-US" dirty="0" smtClean="0"/>
              <a:t> mean?</a:t>
            </a:r>
          </a:p>
          <a:p>
            <a:r>
              <a:rPr lang="en-US" dirty="0" smtClean="0"/>
              <a:t>What type of symmetry do sponges have?</a:t>
            </a:r>
          </a:p>
          <a:p>
            <a:r>
              <a:rPr lang="en-US" dirty="0" smtClean="0"/>
              <a:t>Do sponges move in their adult life?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45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Pore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This is where the water comes through – these cells are why sponges are in the phylum </a:t>
            </a:r>
            <a:r>
              <a:rPr lang="en-US" dirty="0" err="1" smtClean="0"/>
              <a:t>Porifera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Public\Pictures\sponges\sponge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52600"/>
            <a:ext cx="3886200" cy="431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0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Choanocytes</a:t>
            </a:r>
            <a:r>
              <a:rPr lang="en-US" dirty="0" smtClean="0"/>
              <a:t>/Collar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jami.smith\Pictures\Sponges.Collar 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315200" cy="439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78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278</TotalTime>
  <Words>472</Words>
  <Application>Microsoft Office PowerPoint</Application>
  <PresentationFormat>On-screen Show (4:3)</PresentationFormat>
  <Paragraphs>74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Apothecary</vt:lpstr>
      <vt:lpstr>Phylum Porifera</vt:lpstr>
      <vt:lpstr>PowerPoint Presentation</vt:lpstr>
      <vt:lpstr>Questions</vt:lpstr>
      <vt:lpstr>What does Porifera mean?</vt:lpstr>
      <vt:lpstr>Sponges</vt:lpstr>
      <vt:lpstr>Sponge Body Plan</vt:lpstr>
      <vt:lpstr>Questions</vt:lpstr>
      <vt:lpstr>Pore Cells</vt:lpstr>
      <vt:lpstr>Choanocytes/Collar Cells</vt:lpstr>
      <vt:lpstr>Choanocytes/Collar Cells</vt:lpstr>
      <vt:lpstr>Gelatinous Layer/Mesohyl</vt:lpstr>
      <vt:lpstr>Amoeboid Cells/Archaeocytes</vt:lpstr>
      <vt:lpstr>Spicule</vt:lpstr>
      <vt:lpstr>Soft Sponges</vt:lpstr>
      <vt:lpstr>Spongocoel</vt:lpstr>
      <vt:lpstr>Osculum</vt:lpstr>
      <vt:lpstr>Phylum Porifera</vt:lpstr>
      <vt:lpstr>Phylum Porifera</vt:lpstr>
      <vt:lpstr>Sponge Reproduction</vt:lpstr>
      <vt:lpstr>Types of Sponge Reproduction</vt:lpstr>
      <vt:lpstr>Sexual Reproduction</vt:lpstr>
      <vt:lpstr>Sexual Reproduction</vt:lpstr>
      <vt:lpstr>Sexual Reproduction</vt:lpstr>
      <vt:lpstr>PowerPoint Presentation</vt:lpstr>
      <vt:lpstr>Questions</vt:lpstr>
      <vt:lpstr>Asexual Reproduction</vt:lpstr>
      <vt:lpstr>Asexual Reproduction</vt:lpstr>
      <vt:lpstr>Ecological Roles - Competition</vt:lpstr>
      <vt:lpstr>Ecological Roles – Predator/Prey</vt:lpstr>
      <vt:lpstr>Ecological Roles - Symbiosis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Sponges</dc:title>
  <dc:creator>Smith, Jami</dc:creator>
  <cp:lastModifiedBy>Smith, Jami</cp:lastModifiedBy>
  <cp:revision>46</cp:revision>
  <dcterms:created xsi:type="dcterms:W3CDTF">2011-09-22T19:11:15Z</dcterms:created>
  <dcterms:modified xsi:type="dcterms:W3CDTF">2012-07-19T19:32:59Z</dcterms:modified>
</cp:coreProperties>
</file>