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57" r:id="rId5"/>
    <p:sldId id="272" r:id="rId6"/>
    <p:sldId id="261" r:id="rId7"/>
    <p:sldId id="263" r:id="rId8"/>
    <p:sldId id="258" r:id="rId9"/>
    <p:sldId id="259" r:id="rId10"/>
    <p:sldId id="271" r:id="rId11"/>
    <p:sldId id="267" r:id="rId12"/>
    <p:sldId id="268" r:id="rId13"/>
    <p:sldId id="269" r:id="rId14"/>
    <p:sldId id="270" r:id="rId15"/>
    <p:sldId id="277" r:id="rId16"/>
    <p:sldId id="280" r:id="rId17"/>
    <p:sldId id="278" r:id="rId18"/>
    <p:sldId id="279" r:id="rId19"/>
    <p:sldId id="265" r:id="rId20"/>
    <p:sldId id="282" r:id="rId21"/>
    <p:sldId id="266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00BABCF-AE2E-4B72-8CDF-B4FEF7432C2B}" type="datetimeFigureOut">
              <a:rPr lang="en-US" smtClean="0"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7283C7-8588-422D-84EE-B7299B782B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Echinodermata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2 sides to an echinoderm’s body?</a:t>
            </a:r>
          </a:p>
          <a:p>
            <a:endParaRPr lang="en-US" dirty="0" smtClean="0"/>
          </a:p>
          <a:p>
            <a:r>
              <a:rPr lang="en-US" dirty="0" smtClean="0"/>
              <a:t>Body parts are typically in multiples of what?</a:t>
            </a:r>
          </a:p>
          <a:p>
            <a:endParaRPr lang="en-US" dirty="0" smtClean="0"/>
          </a:p>
          <a:p>
            <a:r>
              <a:rPr lang="en-US" dirty="0" smtClean="0"/>
              <a:t>What is their endoskeleton made of?</a:t>
            </a:r>
          </a:p>
          <a:p>
            <a:endParaRPr lang="en-US" dirty="0" smtClean="0"/>
          </a:p>
          <a:p>
            <a:r>
              <a:rPr lang="en-US" dirty="0" smtClean="0"/>
              <a:t>What type of symmetry do they have?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ami\Downloads\crosss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36" y="1059990"/>
            <a:ext cx="7668063" cy="4883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of internal tubes</a:t>
            </a:r>
          </a:p>
          <a:p>
            <a:r>
              <a:rPr lang="en-US" dirty="0" smtClean="0"/>
              <a:t>Filled with fluid</a:t>
            </a:r>
          </a:p>
          <a:p>
            <a:r>
              <a:rPr lang="en-US" dirty="0" smtClean="0"/>
              <a:t>Carries out essential body functions</a:t>
            </a:r>
          </a:p>
          <a:p>
            <a:pPr lvl="1"/>
            <a:r>
              <a:rPr lang="en-US" dirty="0" smtClean="0"/>
              <a:t>Respiration</a:t>
            </a:r>
          </a:p>
          <a:p>
            <a:pPr lvl="1"/>
            <a:r>
              <a:rPr lang="en-US" dirty="0" smtClean="0"/>
              <a:t>Circulation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Madreporite</a:t>
            </a:r>
            <a:endParaRPr lang="en-US" dirty="0" smtClean="0"/>
          </a:p>
          <a:p>
            <a:r>
              <a:rPr lang="en-US" dirty="0" smtClean="0"/>
              <a:t>Ring canal</a:t>
            </a:r>
          </a:p>
          <a:p>
            <a:r>
              <a:rPr lang="en-US" dirty="0" smtClean="0"/>
              <a:t>Radial canal</a:t>
            </a:r>
          </a:p>
          <a:p>
            <a:r>
              <a:rPr lang="en-US" dirty="0" err="1" smtClean="0"/>
              <a:t>Ampullae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system of internal tubes in echinoderms?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some of the parts to this system?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Digestive gland</a:t>
            </a:r>
          </a:p>
          <a:p>
            <a:r>
              <a:rPr lang="en-US" dirty="0" smtClean="0"/>
              <a:t>Stomach</a:t>
            </a:r>
          </a:p>
          <a:p>
            <a:r>
              <a:rPr lang="en-US" dirty="0" smtClean="0"/>
              <a:t>Anus (on </a:t>
            </a:r>
            <a:r>
              <a:rPr lang="en-US" dirty="0" err="1" smtClean="0"/>
              <a:t>aboral</a:t>
            </a:r>
            <a:r>
              <a:rPr lang="en-US" dirty="0" smtClean="0"/>
              <a:t> side)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side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Mouth</a:t>
            </a:r>
          </a:p>
          <a:p>
            <a:r>
              <a:rPr lang="en-US" dirty="0" err="1" smtClean="0"/>
              <a:t>Ambulacral</a:t>
            </a:r>
            <a:r>
              <a:rPr lang="en-US" dirty="0" smtClean="0"/>
              <a:t> groove (groove where tube </a:t>
            </a:r>
            <a:r>
              <a:rPr lang="en-US" smtClean="0"/>
              <a:t>feet are)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3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 feet</a:t>
            </a:r>
          </a:p>
          <a:p>
            <a:r>
              <a:rPr lang="en-US" dirty="0" smtClean="0"/>
              <a:t>Operates like a suction cup</a:t>
            </a:r>
          </a:p>
          <a:p>
            <a:pPr lvl="1"/>
            <a:r>
              <a:rPr lang="en-US" dirty="0" smtClean="0"/>
              <a:t>There is a muscle that pulls the center of the sucker upwards (making a cup shape)</a:t>
            </a:r>
          </a:p>
          <a:p>
            <a:pPr lvl="1"/>
            <a:r>
              <a:rPr lang="en-US" dirty="0" smtClean="0"/>
              <a:t>This makes suction on the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4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Echinoderms don’t have eyes</a:t>
            </a:r>
          </a:p>
          <a:p>
            <a:endParaRPr lang="en-US" dirty="0"/>
          </a:p>
          <a:p>
            <a:r>
              <a:rPr lang="en-US" dirty="0" smtClean="0"/>
              <a:t>What is the function of eyespots?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62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asteroidea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Sea stars</a:t>
            </a:r>
          </a:p>
          <a:p>
            <a:pPr lvl="1"/>
            <a:r>
              <a:rPr lang="en-US" dirty="0" smtClean="0"/>
              <a:t>Most are carnivorous</a:t>
            </a:r>
          </a:p>
          <a:p>
            <a:pPr lvl="1"/>
            <a:r>
              <a:rPr lang="en-US" dirty="0" smtClean="0"/>
              <a:t>Many have the ability to repair themselves if damaged.</a:t>
            </a:r>
          </a:p>
          <a:p>
            <a:pPr lvl="2"/>
            <a:r>
              <a:rPr lang="en-US" dirty="0" smtClean="0"/>
              <a:t>If it is pulled into pieces, each piece will grow into a new animal – as long as it contains a portion of the central part of the 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3074" name="Picture 2" descr="C:\Users\Jami\Downloads\GranulatedSeaStar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3759200" cy="2819400"/>
          </a:xfrm>
          <a:prstGeom prst="rect">
            <a:avLst/>
          </a:prstGeom>
          <a:noFill/>
        </p:spPr>
      </p:pic>
      <p:pic>
        <p:nvPicPr>
          <p:cNvPr id="3075" name="Picture 3" descr="C:\Users\Jami\Downloads\Acanthaster Two stepM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echinodermata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Spiny skin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Ophiuroidea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Brittle Stars</a:t>
            </a:r>
          </a:p>
          <a:p>
            <a:r>
              <a:rPr lang="en-US" dirty="0" smtClean="0"/>
              <a:t>Filter Feeders</a:t>
            </a:r>
          </a:p>
          <a:p>
            <a:r>
              <a:rPr lang="en-US" dirty="0" smtClean="0"/>
              <a:t>Lose their arms if attacked to deter predators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ublic\Pictures\Echinoderms\ophiolepis_elegans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479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104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echinoidea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 urchins and sand dollars</a:t>
            </a:r>
          </a:p>
          <a:p>
            <a:pPr lvl="1"/>
            <a:r>
              <a:rPr lang="en-US" dirty="0" smtClean="0"/>
              <a:t>Have large solid plates that form a box around their internal organs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mi\Downloads\sea-urchin_1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3886200" cy="2615711"/>
          </a:xfrm>
          <a:prstGeom prst="rect">
            <a:avLst/>
          </a:prstGeom>
          <a:noFill/>
        </p:spPr>
      </p:pic>
      <p:pic>
        <p:nvPicPr>
          <p:cNvPr id="2051" name="Picture 3" descr="C:\Users\Jami\Downloads\Purple-sea-urch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86200"/>
            <a:ext cx="4224337" cy="2801060"/>
          </a:xfrm>
          <a:prstGeom prst="rect">
            <a:avLst/>
          </a:prstGeom>
          <a:noFill/>
        </p:spPr>
      </p:pic>
      <p:pic>
        <p:nvPicPr>
          <p:cNvPr id="1026" name="Picture 2" descr="C:\Users\jami.smith\Pictures\sand-dollar-liv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5911"/>
            <a:ext cx="3077771" cy="21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Holothuroidea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Sea Cucumbers</a:t>
            </a:r>
          </a:p>
          <a:p>
            <a:r>
              <a:rPr lang="en-US" dirty="0" smtClean="0"/>
              <a:t>Vacuum of the sea</a:t>
            </a:r>
          </a:p>
          <a:p>
            <a:r>
              <a:rPr lang="en-US" dirty="0" smtClean="0"/>
              <a:t>Form herds</a:t>
            </a:r>
          </a:p>
          <a:p>
            <a:r>
              <a:rPr lang="en-US" dirty="0" smtClean="0"/>
              <a:t>Eat organic matter from the ocean floor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ublic\Pictures\Echinoderms\Three-Rowed_Sea_Cucum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3848100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8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echinoderms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mi\Downloads\brittle-star-photo-00488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286000" cy="1590675"/>
          </a:xfrm>
          <a:prstGeom prst="rect">
            <a:avLst/>
          </a:prstGeom>
          <a:noFill/>
        </p:spPr>
      </p:pic>
      <p:pic>
        <p:nvPicPr>
          <p:cNvPr id="1027" name="Picture 3" descr="C:\Users\Jami\Downloads\ChocCh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3810000" cy="2857500"/>
          </a:xfrm>
          <a:prstGeom prst="rect">
            <a:avLst/>
          </a:prstGeom>
          <a:noFill/>
        </p:spPr>
      </p:pic>
      <p:pic>
        <p:nvPicPr>
          <p:cNvPr id="1028" name="Picture 4" descr="C:\Users\Jami\Downloads\FMIb-282 Red-lined seacucumber, Thelenota rubralinea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506562"/>
            <a:ext cx="2743200" cy="1827188"/>
          </a:xfrm>
          <a:prstGeom prst="rect">
            <a:avLst/>
          </a:prstGeom>
          <a:noFill/>
        </p:spPr>
      </p:pic>
      <p:pic>
        <p:nvPicPr>
          <p:cNvPr id="1029" name="Picture 5" descr="C:\Users\Jami\Downloads\sea-ur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243263"/>
            <a:ext cx="3657600" cy="3614737"/>
          </a:xfrm>
          <a:prstGeom prst="rect">
            <a:avLst/>
          </a:prstGeom>
          <a:noFill/>
        </p:spPr>
      </p:pic>
      <p:pic>
        <p:nvPicPr>
          <p:cNvPr id="1030" name="Picture 6" descr="C:\Users\Jami\Downloads\Star Fish Collection (41)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15240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echinoderm?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have no anterior/posterior end</a:t>
            </a:r>
          </a:p>
          <a:p>
            <a:r>
              <a:rPr lang="en-US" dirty="0" smtClean="0"/>
              <a:t>Lack cephalization</a:t>
            </a:r>
          </a:p>
          <a:p>
            <a:r>
              <a:rPr lang="en-US" dirty="0" smtClean="0"/>
              <a:t>Invertebrates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invertebrate?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other phyla are invertebrates?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echinoderms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Spiny skin</a:t>
            </a:r>
          </a:p>
          <a:p>
            <a:r>
              <a:rPr lang="en-US" dirty="0" smtClean="0"/>
              <a:t>5-part radial symmetry</a:t>
            </a:r>
          </a:p>
          <a:p>
            <a:r>
              <a:rPr lang="en-US" dirty="0" smtClean="0"/>
              <a:t>Endoskeleton</a:t>
            </a:r>
          </a:p>
          <a:p>
            <a:r>
              <a:rPr lang="en-US" dirty="0" smtClean="0"/>
              <a:t>Water vascular system</a:t>
            </a:r>
          </a:p>
          <a:p>
            <a:r>
              <a:rPr lang="en-US" dirty="0" smtClean="0"/>
              <a:t>Tube feet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parts usually in multiples of 5</a:t>
            </a:r>
          </a:p>
          <a:p>
            <a:pPr lvl="1"/>
            <a:r>
              <a:rPr lang="en-US" b="1" dirty="0" err="1"/>
              <a:t>P</a:t>
            </a:r>
            <a:r>
              <a:rPr lang="en-US" b="1" dirty="0" err="1" smtClean="0"/>
              <a:t>entamerism</a:t>
            </a:r>
            <a:endParaRPr lang="en-US" b="1" dirty="0" smtClean="0"/>
          </a:p>
          <a:p>
            <a:r>
              <a:rPr lang="en-US" dirty="0" smtClean="0"/>
              <a:t>Arranged around the central body like the spokes of a wheel.</a:t>
            </a:r>
          </a:p>
          <a:p>
            <a:pPr lvl="1"/>
            <a:r>
              <a:rPr lang="en-US" dirty="0" smtClean="0"/>
              <a:t>Their larvae has bilateral symmetry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sided</a:t>
            </a:r>
          </a:p>
          <a:p>
            <a:pPr lvl="1"/>
            <a:r>
              <a:rPr lang="en-US" dirty="0" smtClean="0"/>
              <a:t>Oral surface (mouth side)</a:t>
            </a:r>
          </a:p>
          <a:p>
            <a:pPr lvl="1"/>
            <a:r>
              <a:rPr lang="en-US" dirty="0" err="1" smtClean="0"/>
              <a:t>Aboral</a:t>
            </a:r>
            <a:r>
              <a:rPr lang="en-US" dirty="0" smtClean="0"/>
              <a:t> surface (opposite mouth)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Endoskeleton</a:t>
            </a:r>
          </a:p>
          <a:p>
            <a:pPr lvl="1"/>
            <a:r>
              <a:rPr lang="en-US" dirty="0" smtClean="0"/>
              <a:t>Made of hardened plates of calcium carbonate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385</TotalTime>
  <Words>352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Phylum Echinodermata</vt:lpstr>
      <vt:lpstr>What does echinodermata mean?</vt:lpstr>
      <vt:lpstr>Examples of echinoderms</vt:lpstr>
      <vt:lpstr>What is an echinoderm?</vt:lpstr>
      <vt:lpstr>Questions</vt:lpstr>
      <vt:lpstr>Characteristics of echinoderms</vt:lpstr>
      <vt:lpstr>Radial symmetry</vt:lpstr>
      <vt:lpstr>Echinoderm body</vt:lpstr>
      <vt:lpstr>Echinoderm body</vt:lpstr>
      <vt:lpstr>Questions</vt:lpstr>
      <vt:lpstr>PowerPoint Presentation</vt:lpstr>
      <vt:lpstr>Water vascular system</vt:lpstr>
      <vt:lpstr>Water vascular system</vt:lpstr>
      <vt:lpstr>Question</vt:lpstr>
      <vt:lpstr>Digestive system</vt:lpstr>
      <vt:lpstr>Oral side anatomy</vt:lpstr>
      <vt:lpstr>movement</vt:lpstr>
      <vt:lpstr>eyespots</vt:lpstr>
      <vt:lpstr>Class asteroidea</vt:lpstr>
      <vt:lpstr>Class Ophiuroidea</vt:lpstr>
      <vt:lpstr>Class echinoidea</vt:lpstr>
      <vt:lpstr>Class Holothuroidea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Echinodermata</dc:title>
  <dc:creator>Jami</dc:creator>
  <cp:lastModifiedBy>Smith, Jami</cp:lastModifiedBy>
  <cp:revision>33</cp:revision>
  <dcterms:created xsi:type="dcterms:W3CDTF">2011-11-17T01:28:17Z</dcterms:created>
  <dcterms:modified xsi:type="dcterms:W3CDTF">2012-10-04T16:26:44Z</dcterms:modified>
</cp:coreProperties>
</file>