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3" r:id="rId29"/>
    <p:sldId id="284" r:id="rId30"/>
    <p:sldId id="285" r:id="rId31"/>
    <p:sldId id="286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34E-929D-46AE-9CD9-350C1E272F09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0F2C-70FF-4C4D-8BA7-489065034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34E-929D-46AE-9CD9-350C1E272F09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0F2C-70FF-4C4D-8BA7-489065034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34E-929D-46AE-9CD9-350C1E272F09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0F2C-70FF-4C4D-8BA7-489065034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34E-929D-46AE-9CD9-350C1E272F09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0F2C-70FF-4C4D-8BA7-489065034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34E-929D-46AE-9CD9-350C1E272F09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0F2C-70FF-4C4D-8BA7-489065034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34E-929D-46AE-9CD9-350C1E272F09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0F2C-70FF-4C4D-8BA7-489065034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34E-929D-46AE-9CD9-350C1E272F09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0F2C-70FF-4C4D-8BA7-489065034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34E-929D-46AE-9CD9-350C1E272F09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0F2C-70FF-4C4D-8BA7-489065034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34E-929D-46AE-9CD9-350C1E272F09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0F2C-70FF-4C4D-8BA7-489065034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34E-929D-46AE-9CD9-350C1E272F09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0F2C-70FF-4C4D-8BA7-489065034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34E-929D-46AE-9CD9-350C1E272F09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0F2C-70FF-4C4D-8BA7-48906503407B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CF034E-929D-46AE-9CD9-350C1E272F09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5F0F2C-70FF-4C4D-8BA7-4890650340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dpNBOiRbg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Arthropoda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7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Arthropods have jointed appendages</a:t>
            </a:r>
          </a:p>
          <a:p>
            <a:r>
              <a:rPr lang="en-US" dirty="0" smtClean="0"/>
              <a:t>This is why they got their name – means “jointed foot”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Arthropods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Mandibulates</a:t>
            </a:r>
            <a:endParaRPr lang="en-US" dirty="0" smtClean="0"/>
          </a:p>
          <a:p>
            <a:r>
              <a:rPr lang="en-US" dirty="0" err="1" smtClean="0"/>
              <a:t>Chelicerates</a:t>
            </a:r>
            <a:endParaRPr lang="en-US" dirty="0" smtClean="0"/>
          </a:p>
          <a:p>
            <a:r>
              <a:rPr lang="en-US" dirty="0" smtClean="0"/>
              <a:t>Insects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Mandibulates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in subphylum </a:t>
            </a:r>
            <a:r>
              <a:rPr lang="en-US" b="1" dirty="0" err="1" smtClean="0"/>
              <a:t>Crustacea</a:t>
            </a:r>
            <a:endParaRPr lang="en-US" b="1" dirty="0" smtClean="0"/>
          </a:p>
          <a:p>
            <a:r>
              <a:rPr lang="en-US" dirty="0" smtClean="0"/>
              <a:t>Primarily aquatic</a:t>
            </a:r>
          </a:p>
          <a:p>
            <a:r>
              <a:rPr lang="en-US" dirty="0" smtClean="0"/>
              <a:t>Typically have 2 pairs of branched antennae</a:t>
            </a:r>
          </a:p>
          <a:p>
            <a:r>
              <a:rPr lang="en-US" dirty="0" smtClean="0"/>
              <a:t>2 or 3 body sections</a:t>
            </a:r>
          </a:p>
          <a:p>
            <a:r>
              <a:rPr lang="en-US" b="1" dirty="0" smtClean="0"/>
              <a:t>Mandibles</a:t>
            </a:r>
            <a:r>
              <a:rPr lang="en-US" dirty="0" smtClean="0"/>
              <a:t> (chewing mouthparts)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2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Mandibulates</a:t>
            </a:r>
            <a:r>
              <a:rPr lang="en-US" dirty="0" smtClean="0"/>
              <a:t>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ami.smith\Pictures\Crayfish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mi.smith\Pictures\shri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3021012" cy="201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mi.smith\Pictures\crab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810000" cy="240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ami.smith\Pictures\Maine_Lobs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733799"/>
            <a:ext cx="3046412" cy="269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ami.smith\Pictures\GooseBarnacleH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6" y="4572000"/>
            <a:ext cx="2784184" cy="18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8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Crustacean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ami.smith\Pictures\crayfish_exrternal_with_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73935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have you seen the prefix “</a:t>
            </a:r>
            <a:r>
              <a:rPr lang="en-US" dirty="0" err="1" smtClean="0"/>
              <a:t>cepha</a:t>
            </a:r>
            <a:r>
              <a:rPr lang="en-US" dirty="0" smtClean="0"/>
              <a:t>”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Cephalothorax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by fusion of the head and thorax (right after head)</a:t>
            </a:r>
          </a:p>
          <a:p>
            <a:r>
              <a:rPr lang="en-US" dirty="0" smtClean="0"/>
              <a:t>Most of the internal organs are inside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Posterior</a:t>
            </a:r>
            <a:r>
              <a:rPr lang="en-US" dirty="0" smtClean="0"/>
              <a:t> part of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exoskeleton that covers the cephalothorax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Projecting part of an organism – can you give me 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arthropods?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Insects</a:t>
            </a:r>
          </a:p>
          <a:p>
            <a:r>
              <a:rPr lang="en-US" dirty="0" smtClean="0"/>
              <a:t>Crabs</a:t>
            </a:r>
          </a:p>
          <a:p>
            <a:r>
              <a:rPr lang="en-US" dirty="0" smtClean="0"/>
              <a:t>Spiders</a:t>
            </a:r>
            <a:endParaRPr lang="en-US" dirty="0"/>
          </a:p>
        </p:txBody>
      </p:sp>
      <p:pic>
        <p:nvPicPr>
          <p:cNvPr id="1027" name="Picture 3" descr="C:\Users\jami.smith\Pictures\c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274320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ublic\Pictures\Arthropods\hermit-crab-cove-b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90255"/>
            <a:ext cx="2945823" cy="195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ublic\Pictures\Arthropods\japanese spider cr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3962400"/>
            <a:ext cx="21526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ublic\Pictures\Arthropods\seaspider-proboscis-3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50159"/>
            <a:ext cx="2276193" cy="17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63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Appendages in </a:t>
            </a:r>
            <a:r>
              <a:rPr lang="en-US" dirty="0" err="1" smtClean="0"/>
              <a:t>Mandibulates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 1 &amp; 2 – antennae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pair – mandible – what are these?</a:t>
            </a:r>
          </a:p>
        </p:txBody>
      </p:sp>
    </p:spTree>
    <p:extLst>
      <p:ext uri="{BB962C8B-B14F-4D97-AF65-F5344CB8AC3E}">
        <p14:creationId xmlns:p14="http://schemas.microsoft.com/office/powerpoint/2010/main" val="7840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Appendages in </a:t>
            </a:r>
            <a:r>
              <a:rPr lang="en-US" dirty="0" err="1" smtClean="0"/>
              <a:t>Mandibulates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Crayfishes, Lobsters, &amp; Crabs are members of the largest group of crustaceans – order </a:t>
            </a:r>
            <a:r>
              <a:rPr lang="en-US" b="1" dirty="0" err="1" smtClean="0"/>
              <a:t>Decapoda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“</a:t>
            </a:r>
            <a:r>
              <a:rPr lang="en-US" dirty="0" err="1" smtClean="0"/>
              <a:t>deca</a:t>
            </a:r>
            <a:r>
              <a:rPr lang="en-US" dirty="0" smtClean="0"/>
              <a:t>”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</a:t>
            </a:r>
            <a:r>
              <a:rPr lang="en-US" dirty="0" err="1" smtClean="0"/>
              <a:t>Decapoda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5 pairs of legs = 10  legs total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pair called </a:t>
            </a:r>
            <a:r>
              <a:rPr lang="en-US" b="1" dirty="0" err="1" smtClean="0"/>
              <a:t>chelipeds</a:t>
            </a:r>
            <a:r>
              <a:rPr lang="en-US" dirty="0" smtClean="0"/>
              <a:t> adapted into large claws</a:t>
            </a:r>
          </a:p>
          <a:p>
            <a:r>
              <a:rPr lang="en-US" dirty="0" smtClean="0"/>
              <a:t>Other 4 pairs – walking legs</a:t>
            </a:r>
          </a:p>
          <a:p>
            <a:r>
              <a:rPr lang="en-US" b="1" dirty="0" smtClean="0"/>
              <a:t>Swimmerets</a:t>
            </a:r>
            <a:r>
              <a:rPr lang="en-US" dirty="0" smtClean="0"/>
              <a:t> – along abdomen </a:t>
            </a:r>
            <a:r>
              <a:rPr lang="en-US" dirty="0" err="1" smtClean="0"/>
              <a:t>flipperlike</a:t>
            </a:r>
            <a:r>
              <a:rPr lang="en-US" dirty="0" smtClean="0"/>
              <a:t> appendages used for 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68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Barnacles - </a:t>
            </a:r>
            <a:r>
              <a:rPr lang="en-US" dirty="0" err="1" smtClean="0"/>
              <a:t>Mandibulates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Sessile – what does that mean?</a:t>
            </a:r>
          </a:p>
          <a:p>
            <a:r>
              <a:rPr lang="en-US" dirty="0" smtClean="0"/>
              <a:t>Lost their abdominal segments &amp; no longer use mandibles</a:t>
            </a:r>
          </a:p>
          <a:p>
            <a:r>
              <a:rPr lang="en-US" dirty="0" smtClean="0"/>
              <a:t>Used to be classified as mollusks because of shell like covering</a:t>
            </a:r>
          </a:p>
          <a:p>
            <a:r>
              <a:rPr lang="en-US" dirty="0" smtClean="0"/>
              <a:t>Are </a:t>
            </a:r>
            <a:r>
              <a:rPr lang="en-US" dirty="0" err="1" smtClean="0"/>
              <a:t>ectoparasites</a:t>
            </a:r>
            <a:r>
              <a:rPr lang="en-US" dirty="0" smtClean="0"/>
              <a:t> – what does that mean?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ublic\Pictures\Arthropods\sessbarna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330700" cy="30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body segments of a crustacean?</a:t>
            </a:r>
          </a:p>
          <a:p>
            <a:r>
              <a:rPr lang="en-US" dirty="0" smtClean="0"/>
              <a:t>What are the first 2 pairs of appendages used for?</a:t>
            </a:r>
          </a:p>
          <a:p>
            <a:r>
              <a:rPr lang="en-US" dirty="0" smtClean="0"/>
              <a:t>What are swimmerets used for?</a:t>
            </a:r>
          </a:p>
          <a:p>
            <a:r>
              <a:rPr lang="en-US" dirty="0" smtClean="0"/>
              <a:t>What does decapod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Chelicerata</a:t>
            </a:r>
            <a:r>
              <a:rPr lang="en-US" dirty="0" smtClean="0"/>
              <a:t> </a:t>
            </a:r>
            <a:r>
              <a:rPr lang="en-US" dirty="0" smtClean="0"/>
              <a:t>(sub phylum)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Horseshoe </a:t>
            </a:r>
            <a:r>
              <a:rPr lang="en-US" dirty="0" smtClean="0"/>
              <a:t>crabs</a:t>
            </a:r>
          </a:p>
          <a:p>
            <a:r>
              <a:rPr lang="en-US" dirty="0" smtClean="0"/>
              <a:t>Sea spiders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jami.smith\Pictures\Horseshoe-C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419600" cy="29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ublic\Pictures\Arthropods\sea_spi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3686175" cy="25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Chelicerate</a:t>
            </a:r>
            <a:r>
              <a:rPr lang="en-US" dirty="0" smtClean="0"/>
              <a:t> Body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Mouthparts called </a:t>
            </a:r>
            <a:r>
              <a:rPr lang="en-US" b="1" dirty="0" smtClean="0"/>
              <a:t>chelicerae</a:t>
            </a:r>
          </a:p>
          <a:p>
            <a:r>
              <a:rPr lang="en-US" dirty="0" smtClean="0"/>
              <a:t>2 body sections (same as crustacean which are?)</a:t>
            </a:r>
          </a:p>
          <a:p>
            <a:r>
              <a:rPr lang="en-US" dirty="0" smtClean="0"/>
              <a:t>Nearly all have 4 pairs of walking legs</a:t>
            </a:r>
          </a:p>
          <a:p>
            <a:r>
              <a:rPr lang="en-US" dirty="0" smtClean="0"/>
              <a:t>Have 2 pairs of appendages attached near the mouth (adapted as mouthparts)</a:t>
            </a:r>
          </a:p>
          <a:p>
            <a:pPr lvl="1"/>
            <a:r>
              <a:rPr lang="en-US" dirty="0" smtClean="0"/>
              <a:t>1 pair </a:t>
            </a:r>
            <a:r>
              <a:rPr lang="en-US" b="1" dirty="0" smtClean="0"/>
              <a:t>chelicerae</a:t>
            </a:r>
            <a:r>
              <a:rPr lang="en-US" dirty="0" smtClean="0"/>
              <a:t> (fangs)</a:t>
            </a:r>
          </a:p>
          <a:p>
            <a:pPr lvl="1"/>
            <a:r>
              <a:rPr lang="en-US" dirty="0" smtClean="0"/>
              <a:t>Other pair </a:t>
            </a:r>
            <a:r>
              <a:rPr lang="en-US" b="1" dirty="0" err="1" smtClean="0"/>
              <a:t>pedipalps</a:t>
            </a:r>
            <a:r>
              <a:rPr lang="en-US" dirty="0" smtClean="0"/>
              <a:t> (grab prey)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“</a:t>
            </a:r>
            <a:r>
              <a:rPr lang="en-US" dirty="0" err="1" smtClean="0"/>
              <a:t>pedi</a:t>
            </a:r>
            <a:r>
              <a:rPr lang="en-US" dirty="0" smtClean="0"/>
              <a:t>”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Chelicerate</a:t>
            </a:r>
            <a:r>
              <a:rPr lang="en-US" dirty="0" smtClean="0"/>
              <a:t>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Horseshoe Crabs</a:t>
            </a:r>
          </a:p>
          <a:p>
            <a:r>
              <a:rPr lang="en-US" dirty="0" smtClean="0"/>
              <a:t>Sea Spiders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grouped even though they are so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have segmented bodies</a:t>
            </a:r>
          </a:p>
          <a:p>
            <a:r>
              <a:rPr lang="en-US" dirty="0" smtClean="0"/>
              <a:t>Tough exoskeleton</a:t>
            </a:r>
          </a:p>
          <a:p>
            <a:r>
              <a:rPr lang="en-US" dirty="0" smtClean="0"/>
              <a:t>Jointed appendages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99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Horseshoe Crabs</a:t>
            </a:r>
            <a:br>
              <a:rPr lang="en-US" dirty="0" smtClean="0"/>
            </a:br>
            <a:r>
              <a:rPr lang="en-US" dirty="0" smtClean="0"/>
              <a:t>Class </a:t>
            </a:r>
            <a:r>
              <a:rPr lang="en-US" dirty="0" err="1" smtClean="0"/>
              <a:t>Meristomata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Called a “living fossil” because they have remained unchanged for 500 million years</a:t>
            </a:r>
          </a:p>
          <a:p>
            <a:r>
              <a:rPr lang="en-US" dirty="0" smtClean="0"/>
              <a:t>Not true crabs – anatomy closer to a spider</a:t>
            </a:r>
          </a:p>
          <a:p>
            <a:r>
              <a:rPr lang="en-US" dirty="0" smtClean="0"/>
              <a:t>Have chelicerae, 5 pairs of walking legs, and a long </a:t>
            </a:r>
            <a:r>
              <a:rPr lang="en-US" dirty="0" err="1" smtClean="0"/>
              <a:t>spikelike</a:t>
            </a:r>
            <a:r>
              <a:rPr lang="en-US" dirty="0" smtClean="0"/>
              <a:t> tail - </a:t>
            </a:r>
            <a:r>
              <a:rPr lang="en-US" dirty="0" err="1" smtClean="0"/>
              <a:t>telson</a:t>
            </a:r>
            <a:endParaRPr lang="en-US" dirty="0" smtClean="0"/>
          </a:p>
        </p:txBody>
      </p:sp>
      <p:pic>
        <p:nvPicPr>
          <p:cNvPr id="5122" name="Picture 2" descr="C:\Users\jami.smith\Pictures\horseshoec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mi.smith\Pictures\horseshoe cr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Pycnogonida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all over in oceans but especially in polar seas</a:t>
            </a:r>
          </a:p>
          <a:p>
            <a:r>
              <a:rPr lang="en-US" dirty="0" smtClean="0"/>
              <a:t>Typically have 4 pairs of walking legs (some may have more)</a:t>
            </a:r>
          </a:p>
          <a:p>
            <a:r>
              <a:rPr lang="en-US" dirty="0" smtClean="0"/>
              <a:t>Some males have an extra pair of appendages to carry eggs – only known marine invert. That males carry the eggs.</a:t>
            </a:r>
          </a:p>
          <a:p>
            <a:r>
              <a:rPr lang="en-US" dirty="0" smtClean="0"/>
              <a:t>Feed on cnidarians and other soft invertebrates – they extract juices with a long sucking proboscis</a:t>
            </a:r>
            <a:endParaRPr lang="en-US" dirty="0"/>
          </a:p>
        </p:txBody>
      </p:sp>
      <p:pic>
        <p:nvPicPr>
          <p:cNvPr id="3074" name="Picture 2" descr="C:\Users\Public\Pictures\Arthropods\sea_sp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246564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two groups of </a:t>
            </a:r>
            <a:r>
              <a:rPr lang="en-US" dirty="0" err="1"/>
              <a:t>c</a:t>
            </a:r>
            <a:r>
              <a:rPr lang="en-US" dirty="0" err="1" smtClean="0"/>
              <a:t>helicerates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a cephalothorax?</a:t>
            </a:r>
          </a:p>
          <a:p>
            <a:r>
              <a:rPr lang="en-US" dirty="0" smtClean="0"/>
              <a:t>How many body segments do </a:t>
            </a:r>
            <a:r>
              <a:rPr lang="en-US" dirty="0" err="1" smtClean="0"/>
              <a:t>chelicerates</a:t>
            </a:r>
            <a:r>
              <a:rPr lang="en-US" dirty="0" smtClean="0"/>
              <a:t>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“</a:t>
            </a:r>
            <a:r>
              <a:rPr lang="en-US" dirty="0" err="1" smtClean="0"/>
              <a:t>exo</a:t>
            </a:r>
            <a:r>
              <a:rPr lang="en-US" dirty="0" smtClean="0"/>
              <a:t>” mean – hint it means the same thing as “</a:t>
            </a:r>
            <a:r>
              <a:rPr lang="en-US" dirty="0" err="1" smtClean="0"/>
              <a:t>ecto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5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Tough outside covering</a:t>
            </a:r>
          </a:p>
          <a:p>
            <a:pPr lvl="1"/>
            <a:r>
              <a:rPr lang="en-US" dirty="0" smtClean="0"/>
              <a:t>armor</a:t>
            </a:r>
          </a:p>
          <a:p>
            <a:r>
              <a:rPr lang="en-US" dirty="0" smtClean="0"/>
              <a:t>Made from protein and a carbohydrate</a:t>
            </a:r>
          </a:p>
          <a:p>
            <a:pPr lvl="1"/>
            <a:r>
              <a:rPr lang="en-US" b="1" dirty="0" smtClean="0"/>
              <a:t>CHITIN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6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arthropods grow if they have tough exoskeletons, that don’t grow?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4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Arthropods molt – means they shed their exoskeleton and grow a new one</a:t>
            </a:r>
          </a:p>
          <a:p>
            <a:r>
              <a:rPr lang="en-US">
                <a:hlinkClick r:id="rId2"/>
              </a:rPr>
              <a:t>http://www.youtube.com/watch?v=DdpNBOiRbgg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 in Exoskeletons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jami.smith\Pictures\dog_vs_c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600200"/>
            <a:ext cx="4930775" cy="369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ublic\Pictures\Arthropods\Paranephro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6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appendage?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7493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747</TotalTime>
  <Words>562</Words>
  <Application>Microsoft Office PowerPoint</Application>
  <PresentationFormat>On-screen Show (4:3)</PresentationFormat>
  <Paragraphs>100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Spring</vt:lpstr>
      <vt:lpstr>Phylum Arthropoda</vt:lpstr>
      <vt:lpstr>What are arthropods?</vt:lpstr>
      <vt:lpstr>Why are they grouped even though they are so different?</vt:lpstr>
      <vt:lpstr>Question</vt:lpstr>
      <vt:lpstr>Exoskeleton</vt:lpstr>
      <vt:lpstr>Question</vt:lpstr>
      <vt:lpstr>Answer</vt:lpstr>
      <vt:lpstr>Variations in Exoskeletons</vt:lpstr>
      <vt:lpstr>Question</vt:lpstr>
      <vt:lpstr>Appendages</vt:lpstr>
      <vt:lpstr>Groups of Arthropods</vt:lpstr>
      <vt:lpstr>Mandibulates</vt:lpstr>
      <vt:lpstr>Mandibulates Pictures</vt:lpstr>
      <vt:lpstr>Typical Crustacean</vt:lpstr>
      <vt:lpstr>Question</vt:lpstr>
      <vt:lpstr>Cephalothorax</vt:lpstr>
      <vt:lpstr>Abdomen</vt:lpstr>
      <vt:lpstr>Carapace</vt:lpstr>
      <vt:lpstr>Appendages</vt:lpstr>
      <vt:lpstr>Appendages in Mandibulates</vt:lpstr>
      <vt:lpstr>Appendages in Mandibulates</vt:lpstr>
      <vt:lpstr>Question</vt:lpstr>
      <vt:lpstr>Order Decapoda</vt:lpstr>
      <vt:lpstr>Barnacles - Mandibulates</vt:lpstr>
      <vt:lpstr>Questions</vt:lpstr>
      <vt:lpstr>Chelicerata (sub phylum)</vt:lpstr>
      <vt:lpstr>Chelicerate Body Plan</vt:lpstr>
      <vt:lpstr>Question</vt:lpstr>
      <vt:lpstr>Chelicerate Groups</vt:lpstr>
      <vt:lpstr>Horseshoe Crabs Class Meristomata</vt:lpstr>
      <vt:lpstr>Class Pycnogonida</vt:lpstr>
      <vt:lpstr>Questions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Arthropoda</dc:title>
  <dc:creator>Smith, Jami</dc:creator>
  <cp:lastModifiedBy>Smith, Jami</cp:lastModifiedBy>
  <cp:revision>61</cp:revision>
  <dcterms:created xsi:type="dcterms:W3CDTF">2011-10-27T21:31:52Z</dcterms:created>
  <dcterms:modified xsi:type="dcterms:W3CDTF">2012-10-04T16:22:02Z</dcterms:modified>
</cp:coreProperties>
</file>