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72" r:id="rId10"/>
    <p:sldId id="274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57A4"/>
    <a:srgbClr val="346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95" autoAdjust="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3522-450E-436D-A854-7C1FFEAB5293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C540-0D9F-477D-83D4-E81782698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6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C540-0D9F-477D-83D4-E81782698B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AE04AF-FCE1-4DDC-935B-EF2177910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99BD-C2A9-4D32-9005-CC943E153F5A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F2DB-7B13-4A8C-8708-50213E812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8229600" cy="3508375"/>
          </a:xfrm>
        </p:spPr>
        <p:txBody>
          <a:bodyPr>
            <a:noAutofit/>
          </a:bodyPr>
          <a:lstStyle/>
          <a:p>
            <a:r>
              <a:rPr lang="en-US" sz="11000" dirty="0" smtClean="0">
                <a:solidFill>
                  <a:schemeClr val="bg1"/>
                </a:solidFill>
                <a:latin typeface="CK Starpower" pitchFamily="2" charset="0"/>
              </a:rPr>
              <a:t>Microwave Cooking</a:t>
            </a:r>
            <a:endParaRPr lang="en-US" sz="11000" dirty="0">
              <a:solidFill>
                <a:schemeClr val="bg1"/>
              </a:solidFill>
              <a:latin typeface="CK Starpower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66700"/>
            <a:ext cx="8458200" cy="6324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389" r="12389"/>
          <a:stretch>
            <a:fillRect/>
          </a:stretch>
        </p:blipFill>
        <p:spPr bwMode="auto">
          <a:xfrm>
            <a:off x="2514600" y="3341181"/>
            <a:ext cx="4114800" cy="29834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27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 Microwave Work?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heat starts on the outside of the food and moves in.</a:t>
            </a:r>
          </a:p>
          <a:p>
            <a:r>
              <a:rPr lang="en-US" dirty="0">
                <a:solidFill>
                  <a:schemeClr val="bg1"/>
                </a:solidFill>
              </a:rPr>
              <a:t>The denser the food the longer it will take to cook.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Water will heat faster than a burrito, because a burrito is more dense than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6.  WHAT is standing time and WHY is it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important?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1851025"/>
            <a:ext cx="7848600" cy="4549775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4000" u="sng" dirty="0" smtClean="0">
                <a:solidFill>
                  <a:schemeClr val="bg1"/>
                </a:solidFill>
              </a:rPr>
              <a:t>WHAT:  </a:t>
            </a:r>
            <a:r>
              <a:rPr lang="en-US" sz="4000" dirty="0" smtClean="0">
                <a:solidFill>
                  <a:schemeClr val="bg1"/>
                </a:solidFill>
              </a:rPr>
              <a:t>The amount of time food is allowed to sit AFTER microwave cooking in order to finish the cooking process.</a:t>
            </a:r>
          </a:p>
          <a:p>
            <a:pPr marL="514350" indent="-514350" algn="l"/>
            <a:endParaRPr lang="en-US" sz="2000" u="sng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en-US" sz="4000" u="sng" dirty="0" smtClean="0">
                <a:solidFill>
                  <a:schemeClr val="bg1"/>
                </a:solidFill>
              </a:rPr>
              <a:t>WHY:  </a:t>
            </a:r>
            <a:r>
              <a:rPr lang="en-US" sz="4000" dirty="0" smtClean="0">
                <a:solidFill>
                  <a:schemeClr val="bg1"/>
                </a:solidFill>
              </a:rPr>
              <a:t>If you don’t allow for standing time, you will overcook your food.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7.  Why should you stir or rotate food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when microwave cooking?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2568575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4000" dirty="0" smtClean="0">
                <a:solidFill>
                  <a:schemeClr val="bg1"/>
                </a:solidFill>
              </a:rPr>
              <a:t>It helps the food cook more evenly by redistributing the heat.     </a:t>
            </a:r>
          </a:p>
          <a:p>
            <a:pPr marL="514350" indent="-514350"/>
            <a:r>
              <a:rPr lang="en-US" sz="4000" i="1" dirty="0" smtClean="0">
                <a:solidFill>
                  <a:schemeClr val="bg1"/>
                </a:solidFill>
              </a:rPr>
              <a:t>(Foods cooked in the microwave will cook from the edges in.)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4034290"/>
            <a:ext cx="3676650" cy="2772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8.  What part of the microwave will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rotate the food WHILE it is cooking?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2819400" cy="6858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4000" dirty="0" smtClean="0">
                <a:solidFill>
                  <a:schemeClr val="bg1"/>
                </a:solidFill>
              </a:rPr>
              <a:t>A Turntable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3030"/>
          <a:stretch>
            <a:fillRect/>
          </a:stretch>
        </p:blipFill>
        <p:spPr bwMode="auto">
          <a:xfrm>
            <a:off x="2971800" y="2362200"/>
            <a:ext cx="5972174" cy="434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2819400" y="2134394"/>
            <a:ext cx="6172200" cy="2666206"/>
            <a:chOff x="2819400" y="2134394"/>
            <a:chExt cx="6172200" cy="266620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19400" y="3124200"/>
              <a:ext cx="1447800" cy="1371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5105400" y="3048000"/>
              <a:ext cx="18288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7620000" y="3429000"/>
              <a:ext cx="1447800" cy="12954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432624"/>
            <a:ext cx="3555694" cy="2360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9.  Why is it best to cover most foods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when microwave cooking?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82000" cy="3048000"/>
          </a:xfrm>
        </p:spPr>
        <p:txBody>
          <a:bodyPr>
            <a:noAutofit/>
          </a:bodyPr>
          <a:lstStyle/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It holds in steam to shorten cooking time</a:t>
            </a:r>
          </a:p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Keeps food moist</a:t>
            </a:r>
          </a:p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Keeps foods from splattering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02805"/>
            <a:ext cx="2462213" cy="226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78121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10.  Why do foods NOT brown in the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microwave?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82000" cy="1371600"/>
          </a:xfrm>
        </p:spPr>
        <p:txBody>
          <a:bodyPr>
            <a:noAutofit/>
          </a:bodyPr>
          <a:lstStyle/>
          <a:p>
            <a:pPr marL="742950" indent="-742950" algn="l"/>
            <a:r>
              <a:rPr lang="en-US" sz="4000" dirty="0" smtClean="0">
                <a:solidFill>
                  <a:schemeClr val="bg1"/>
                </a:solidFill>
              </a:rPr>
              <a:t>Because there is no dry heat to pull the moisture away from the food.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655814"/>
            <a:ext cx="322729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895600"/>
            <a:ext cx="2185587" cy="365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623547" y="4379714"/>
            <a:ext cx="83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11.  How can you prevent burns when </a:t>
            </a:r>
            <a:r>
              <a:rPr lang="en-US" sz="4000" b="1" dirty="0" smtClean="0">
                <a:solidFill>
                  <a:schemeClr val="bg1"/>
                </a:solidFill>
              </a:rPr>
              <a:t>	</a:t>
            </a:r>
            <a:r>
              <a:rPr lang="en-US" sz="4000" b="1" u="sng" dirty="0" smtClean="0">
                <a:solidFill>
                  <a:schemeClr val="bg1"/>
                </a:solidFill>
              </a:rPr>
              <a:t>microwave cooking?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382000" cy="4800600"/>
          </a:xfrm>
        </p:spPr>
        <p:txBody>
          <a:bodyPr>
            <a:noAutofit/>
          </a:bodyPr>
          <a:lstStyle/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Use hot pads or oven mitts</a:t>
            </a:r>
          </a:p>
          <a:p>
            <a:pPr marL="742950" indent="-742950" algn="l">
              <a:buAutoNum type="alphaLcPeriod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Lift steamy lids away from you</a:t>
            </a:r>
          </a:p>
          <a:p>
            <a:pPr marL="742950" indent="-742950" algn="l">
              <a:buAutoNum type="alphaLcPeriod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indent="-742950" algn="l">
              <a:buAutoNum type="alphaLcPeriod"/>
            </a:pPr>
            <a:r>
              <a:rPr lang="en-US" sz="4000" dirty="0" smtClean="0">
                <a:solidFill>
                  <a:schemeClr val="bg1"/>
                </a:solidFill>
              </a:rPr>
              <a:t>Use only microwave safe dishes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long have microwaves been around?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 1945, Dr. Perry Spencer, a scientist, was working in a lab when he felt some heat on his hand. The heat was coming from microwaves. These were being emitted from a nearby vacuum tube. Dr. Spencer was curious and place a chocolate bar near the tube. Within seconds, the chocolate melted. That sticky mess was the beginning of a brilliant idea – the microwave!</a:t>
            </a:r>
          </a:p>
        </p:txBody>
      </p:sp>
    </p:spTree>
    <p:extLst>
      <p:ext uri="{BB962C8B-B14F-4D97-AF65-F5344CB8AC3E}">
        <p14:creationId xmlns:p14="http://schemas.microsoft.com/office/powerpoint/2010/main" val="23809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Diagram of Microwave</a:t>
            </a:r>
          </a:p>
        </p:txBody>
      </p:sp>
      <p:pic>
        <p:nvPicPr>
          <p:cNvPr id="4" name="Picture 4" descr="9DEA29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2735" r="30258" b="49066"/>
          <a:stretch>
            <a:fillRect/>
          </a:stretch>
        </p:blipFill>
        <p:spPr>
          <a:xfrm>
            <a:off x="2264020" y="1819821"/>
            <a:ext cx="4615960" cy="4086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4648200" y="457200"/>
            <a:ext cx="2743200" cy="1981200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470025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</a:rPr>
              <a:t>1.  Microwaves are ATTRACTED to: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2590800" cy="5257800"/>
          </a:xfrm>
        </p:spPr>
        <p:txBody>
          <a:bodyPr>
            <a:noAutofit/>
          </a:bodyPr>
          <a:lstStyle/>
          <a:p>
            <a:pPr marL="514350" indent="-514350" algn="l">
              <a:buAutoNum type="alphaLcPeriod"/>
            </a:pPr>
            <a:r>
              <a:rPr lang="en-US" sz="5000" dirty="0" smtClean="0">
                <a:solidFill>
                  <a:schemeClr val="bg1"/>
                </a:solidFill>
              </a:rPr>
              <a:t>Sugar</a:t>
            </a:r>
          </a:p>
          <a:p>
            <a:pPr marL="514350" indent="-514350" algn="l"/>
            <a:endParaRPr lang="en-US" sz="5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en-US" sz="5000" dirty="0" smtClean="0">
                <a:solidFill>
                  <a:schemeClr val="bg1"/>
                </a:solidFill>
              </a:rPr>
              <a:t>b. Fat</a:t>
            </a:r>
          </a:p>
          <a:p>
            <a:pPr marL="514350" indent="-514350" algn="l"/>
            <a:endParaRPr lang="en-US" sz="5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en-US" sz="5000" dirty="0" smtClean="0">
                <a:solidFill>
                  <a:schemeClr val="bg1"/>
                </a:solidFill>
              </a:rPr>
              <a:t>c. Water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766" r="15958" b="15909"/>
          <a:stretch>
            <a:fillRect/>
          </a:stretch>
        </p:blipFill>
        <p:spPr bwMode="auto">
          <a:xfrm>
            <a:off x="3581400" y="1600200"/>
            <a:ext cx="1981200" cy="203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2525233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724400"/>
            <a:ext cx="2296783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29000" y="-177680"/>
            <a:ext cx="4913506" cy="3530480"/>
            <a:chOff x="3429000" y="-239470"/>
            <a:chExt cx="4913506" cy="3530480"/>
          </a:xfrm>
        </p:grpSpPr>
        <p:sp>
          <p:nvSpPr>
            <p:cNvPr id="9" name="Lightning Bolt 8"/>
            <p:cNvSpPr/>
            <p:nvPr/>
          </p:nvSpPr>
          <p:spPr>
            <a:xfrm>
              <a:off x="3429000" y="304800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xplosion 2 7"/>
            <p:cNvSpPr/>
            <p:nvPr/>
          </p:nvSpPr>
          <p:spPr>
            <a:xfrm rot="1057133">
              <a:off x="3628869" y="-53822"/>
              <a:ext cx="4648200" cy="3048000"/>
            </a:xfrm>
            <a:prstGeom prst="irregularSeal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ghtning Bolt 9"/>
            <p:cNvSpPr/>
            <p:nvPr/>
          </p:nvSpPr>
          <p:spPr>
            <a:xfrm rot="17229237">
              <a:off x="3411818" y="2027286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 rot="11507656">
              <a:off x="6539045" y="2432836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ghtning Bolt 11"/>
            <p:cNvSpPr/>
            <p:nvPr/>
          </p:nvSpPr>
          <p:spPr>
            <a:xfrm rot="8283359" flipH="1">
              <a:off x="5008383" y="2605210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rot="4152617" flipH="1">
              <a:off x="7618606" y="1735201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/>
            <p:cNvSpPr/>
            <p:nvPr/>
          </p:nvSpPr>
          <p:spPr>
            <a:xfrm rot="21355792" flipH="1">
              <a:off x="7186177" y="178578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ightning Bolt 14"/>
            <p:cNvSpPr/>
            <p:nvPr/>
          </p:nvSpPr>
          <p:spPr>
            <a:xfrm rot="19263632" flipH="1">
              <a:off x="5312459" y="-239470"/>
              <a:ext cx="762000" cy="685800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470025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</a:rPr>
              <a:t>2.  Microwaves are REPELLED by: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696200" cy="3048000"/>
          </a:xfrm>
        </p:spPr>
        <p:txBody>
          <a:bodyPr>
            <a:noAutofit/>
          </a:bodyPr>
          <a:lstStyle/>
          <a:p>
            <a:pPr marL="514350" indent="-514350" algn="l">
              <a:buAutoNum type="alphaLcPeriod"/>
            </a:pPr>
            <a:r>
              <a:rPr lang="en-US" sz="5000" dirty="0" smtClean="0">
                <a:solidFill>
                  <a:schemeClr val="bg1"/>
                </a:solidFill>
              </a:rPr>
              <a:t>Metal</a:t>
            </a:r>
          </a:p>
          <a:p>
            <a:pPr marL="514350" indent="-514350" algn="l"/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5000" dirty="0" smtClean="0">
                <a:solidFill>
                  <a:schemeClr val="bg1"/>
                </a:solidFill>
              </a:rPr>
              <a:t>Like What?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2514600" cy="226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7865" b="5126"/>
          <a:stretch>
            <a:fillRect/>
          </a:stretch>
        </p:blipFill>
        <p:spPr bwMode="auto">
          <a:xfrm>
            <a:off x="3276600" y="4343400"/>
            <a:ext cx="3124200" cy="2203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12857"/>
          <a:stretch>
            <a:fillRect/>
          </a:stretch>
        </p:blipFill>
        <p:spPr bwMode="auto">
          <a:xfrm>
            <a:off x="6705600" y="3276600"/>
            <a:ext cx="200130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470025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</a:rPr>
              <a:t>3.  What materials or containers are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u="sng" dirty="0" smtClean="0">
                <a:solidFill>
                  <a:schemeClr val="bg1"/>
                </a:solidFill>
              </a:rPr>
              <a:t>microwave safe?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4343400" cy="5181600"/>
          </a:xfrm>
        </p:spPr>
        <p:txBody>
          <a:bodyPr>
            <a:noAutofit/>
          </a:bodyPr>
          <a:lstStyle/>
          <a:p>
            <a:pPr marL="514350" indent="-514350" algn="l">
              <a:buAutoNum type="alphaLcPeriod"/>
            </a:pPr>
            <a:r>
              <a:rPr lang="en-US" sz="5000" dirty="0" smtClean="0">
                <a:solidFill>
                  <a:schemeClr val="bg1"/>
                </a:solidFill>
              </a:rPr>
              <a:t>Glass</a:t>
            </a:r>
          </a:p>
          <a:p>
            <a:pPr marL="514350" indent="-514350" algn="l">
              <a:buAutoNum type="alphaLcPeriod"/>
            </a:pPr>
            <a:endParaRPr lang="en-US" sz="5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lphaLcPeriod"/>
            </a:pPr>
            <a:r>
              <a:rPr lang="en-US" sz="5000" dirty="0" smtClean="0">
                <a:solidFill>
                  <a:schemeClr val="bg1"/>
                </a:solidFill>
              </a:rPr>
              <a:t>Paper</a:t>
            </a:r>
          </a:p>
          <a:p>
            <a:pPr marL="514350" indent="-514350" algn="l">
              <a:buAutoNum type="alphaLcPeriod"/>
            </a:pPr>
            <a:endParaRPr lang="en-US" sz="5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lphaLcPeriod"/>
            </a:pPr>
            <a:r>
              <a:rPr lang="en-US" sz="5000" dirty="0" smtClean="0">
                <a:solidFill>
                  <a:schemeClr val="bg1"/>
                </a:solidFill>
              </a:rPr>
              <a:t>Plastic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 algn="l"/>
            <a:r>
              <a:rPr lang="en-US" sz="1000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(Heat Tempered!)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0" y="1447800"/>
            <a:ext cx="3257550" cy="1680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188195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812117"/>
            <a:ext cx="2324100" cy="2969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7379595" y="3758484"/>
            <a:ext cx="1905000" cy="1905000"/>
            <a:chOff x="7379595" y="3758484"/>
            <a:chExt cx="1905000" cy="19050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/>
            <a:srcRect l="11564" t="10390" r="9143" b="11688"/>
            <a:stretch>
              <a:fillRect/>
            </a:stretch>
          </p:blipFill>
          <p:spPr bwMode="auto">
            <a:xfrm>
              <a:off x="7543800" y="4000500"/>
              <a:ext cx="1600200" cy="1333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" name="&quot;No&quot; Symbol 19"/>
            <p:cNvSpPr/>
            <p:nvPr/>
          </p:nvSpPr>
          <p:spPr>
            <a:xfrm>
              <a:off x="7379595" y="3758484"/>
              <a:ext cx="1905000" cy="1905000"/>
            </a:xfrm>
            <a:prstGeom prst="noSmoking">
              <a:avLst>
                <a:gd name="adj" fmla="val 4915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470025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</a:rPr>
              <a:t>4.  What part of the microwave oven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u="sng" dirty="0" smtClean="0">
                <a:solidFill>
                  <a:schemeClr val="bg1"/>
                </a:solidFill>
              </a:rPr>
              <a:t>generates the microwaves?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4343400" cy="8382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4000" dirty="0" smtClean="0">
                <a:solidFill>
                  <a:schemeClr val="bg1"/>
                </a:solidFill>
              </a:rPr>
              <a:t>The Magnetron!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48200" y="2666999"/>
            <a:ext cx="4267200" cy="3962401"/>
            <a:chOff x="1447800" y="1981199"/>
            <a:chExt cx="4267200" cy="396240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 l="2326" t="3659" r="60625" b="24180"/>
            <a:stretch>
              <a:fillRect/>
            </a:stretch>
          </p:blipFill>
          <p:spPr bwMode="auto">
            <a:xfrm>
              <a:off x="1447800" y="1981199"/>
              <a:ext cx="4267200" cy="3962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949521" y="5715000"/>
              <a:ext cx="1752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152400"/>
            <a:ext cx="88392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chemeClr val="bg1"/>
                </a:solidFill>
              </a:rPr>
              <a:t>5.  Which container cooks more evenly…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2209800" cy="8382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5000" u="sng" dirty="0" smtClean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67100" y="99060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62600" y="990600"/>
            <a:ext cx="2971800" cy="2692400"/>
            <a:chOff x="5562600" y="1371600"/>
            <a:chExt cx="2971800" cy="2692400"/>
          </a:xfrm>
        </p:grpSpPr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5562600" y="1371600"/>
              <a:ext cx="2971800" cy="838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514350" marR="0" lvl="0" indent="-51435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0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SQUARE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7850" y="2209800"/>
              <a:ext cx="2781300" cy="185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t="12857" b="12857"/>
          <a:stretch>
            <a:fillRect/>
          </a:stretch>
        </p:blipFill>
        <p:spPr bwMode="auto">
          <a:xfrm>
            <a:off x="838200" y="1828800"/>
            <a:ext cx="2667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467100" y="388620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Why?!?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04800" y="48006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it allows the microwaves to enter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food from as many sides as possible.  They won’t “bounce off” the corners.</a:t>
            </a:r>
            <a:endParaRPr kumimoji="0" lang="en-US" sz="3600" b="0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33400"/>
            <a:ext cx="4191000" cy="403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 Microwave Work?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microwave oven generates electromagnetic waves (called microwaves) which makes water move. This motion leads to friction, and friction leads to heating.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7108" name="Picture 4" descr="spinningW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657600"/>
            <a:ext cx="2514600" cy="163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8" descr="frictionWat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657600"/>
            <a:ext cx="2514600" cy="164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1" descr="hot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44792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21267" y="5808133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Motion		   Friction		   Heat</a:t>
            </a:r>
          </a:p>
        </p:txBody>
      </p:sp>
    </p:spTree>
    <p:extLst>
      <p:ext uri="{BB962C8B-B14F-4D97-AF65-F5344CB8AC3E}">
        <p14:creationId xmlns:p14="http://schemas.microsoft.com/office/powerpoint/2010/main" val="38920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430</Words>
  <Application>Microsoft Office PowerPoint</Application>
  <PresentationFormat>On-screen Show (4:3)</PresentationFormat>
  <Paragraphs>68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Microwave Cooking</vt:lpstr>
      <vt:lpstr>How long have microwaves been around?</vt:lpstr>
      <vt:lpstr>Diagram of Microwave</vt:lpstr>
      <vt:lpstr>1.  Microwaves are ATTRACTED to:</vt:lpstr>
      <vt:lpstr>2.  Microwaves are REPELLED by:</vt:lpstr>
      <vt:lpstr>3.  What materials or containers are  microwave safe?</vt:lpstr>
      <vt:lpstr>4.  What part of the microwave oven  generates the microwaves?</vt:lpstr>
      <vt:lpstr>5.  Which container cooks more evenly…</vt:lpstr>
      <vt:lpstr>How Does a Microwave Work?</vt:lpstr>
      <vt:lpstr>How Does a Microwave Work?</vt:lpstr>
      <vt:lpstr>6.  WHAT is standing time and WHY is it  important?</vt:lpstr>
      <vt:lpstr>7.  Why should you stir or rotate food  when microwave cooking?</vt:lpstr>
      <vt:lpstr>8.  What part of the microwave will  rotate the food WHILE it is cooking?</vt:lpstr>
      <vt:lpstr>9.  Why is it best to cover most foods  when microwave cooking?</vt:lpstr>
      <vt:lpstr>10.  Why do foods NOT brown in the  microwave?</vt:lpstr>
      <vt:lpstr>11.  How can you prevent burns when  microwave cooking?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DSD</cp:lastModifiedBy>
  <cp:revision>47</cp:revision>
  <dcterms:created xsi:type="dcterms:W3CDTF">2009-02-04T19:28:49Z</dcterms:created>
  <dcterms:modified xsi:type="dcterms:W3CDTF">2013-02-21T17:46:36Z</dcterms:modified>
</cp:coreProperties>
</file>