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AC94D0-B8E6-461C-B6A9-FC70BB07DE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CE72B6-FC2C-4CB3-9E75-1F02C977C933}" type="datetimeFigureOut">
              <a:rPr lang="en-US" smtClean="0"/>
              <a:t>10/3/2012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9143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Cell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032250" cy="4302125"/>
          </a:xfrm>
        </p:spPr>
        <p:txBody>
          <a:bodyPr/>
          <a:lstStyle/>
          <a:p>
            <a:pPr eaLnBrk="1" hangingPunct="1"/>
            <a:r>
              <a:rPr lang="en-US" sz="4000" b="1" smtClean="0"/>
              <a:t>Theodor Schwann</a:t>
            </a:r>
          </a:p>
          <a:p>
            <a:pPr lvl="1" eaLnBrk="1" hangingPunct="1"/>
            <a:r>
              <a:rPr lang="en-US" sz="3600" smtClean="0"/>
              <a:t>1839</a:t>
            </a:r>
          </a:p>
          <a:p>
            <a:pPr lvl="1" eaLnBrk="1" hangingPunct="1"/>
            <a:r>
              <a:rPr lang="en-US" sz="3600" smtClean="0"/>
              <a:t>All animals are made of cells</a:t>
            </a:r>
          </a:p>
        </p:txBody>
      </p:sp>
      <p:pic>
        <p:nvPicPr>
          <p:cNvPr id="17412" name="Picture 4" descr="Theodor Schw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6" b="3999"/>
          <a:stretch>
            <a:fillRect/>
          </a:stretch>
        </p:blipFill>
        <p:spPr bwMode="auto">
          <a:xfrm>
            <a:off x="5276850" y="1752600"/>
            <a:ext cx="3867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Cell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334000" cy="4800600"/>
          </a:xfrm>
        </p:spPr>
        <p:txBody>
          <a:bodyPr/>
          <a:lstStyle/>
          <a:p>
            <a:pPr eaLnBrk="1" hangingPunct="1"/>
            <a:r>
              <a:rPr lang="en-US" sz="4100" b="1" smtClean="0"/>
              <a:t>Robert Brown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3600" smtClean="0"/>
              <a:t>1840 </a:t>
            </a:r>
          </a:p>
          <a:p>
            <a:pPr lvl="1" eaLnBrk="1" hangingPunct="1"/>
            <a:r>
              <a:rPr lang="en-US" sz="3600" smtClean="0"/>
              <a:t>Discovered cell nuclei in the epidermal cells of orchids </a:t>
            </a:r>
          </a:p>
          <a:p>
            <a:pPr lvl="1" eaLnBrk="1" hangingPunct="1"/>
            <a:r>
              <a:rPr lang="en-US" sz="3600" smtClean="0"/>
              <a:t>Named the nucleus or center</a:t>
            </a:r>
          </a:p>
        </p:txBody>
      </p:sp>
      <p:pic>
        <p:nvPicPr>
          <p:cNvPr id="18436" name="Picture 4" descr="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95400"/>
            <a:ext cx="3568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Cell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724400" cy="4302125"/>
          </a:xfrm>
        </p:spPr>
        <p:txBody>
          <a:bodyPr/>
          <a:lstStyle/>
          <a:p>
            <a:pPr eaLnBrk="1" hangingPunct="1"/>
            <a:r>
              <a:rPr lang="en-US" sz="4000" b="1" smtClean="0"/>
              <a:t>Rudolph</a:t>
            </a:r>
            <a:r>
              <a:rPr lang="en-US" smtClean="0"/>
              <a:t> </a:t>
            </a:r>
            <a:r>
              <a:rPr lang="en-US" sz="4000" b="1" smtClean="0"/>
              <a:t>Virchow</a:t>
            </a:r>
          </a:p>
          <a:p>
            <a:pPr lvl="1" eaLnBrk="1" hangingPunct="1"/>
            <a:r>
              <a:rPr lang="en-US" sz="3600" smtClean="0"/>
              <a:t>1858</a:t>
            </a:r>
          </a:p>
          <a:p>
            <a:pPr lvl="1" eaLnBrk="1" hangingPunct="1"/>
            <a:r>
              <a:rPr lang="en-US" sz="3600" smtClean="0"/>
              <a:t>New cells come from old cells</a:t>
            </a:r>
          </a:p>
        </p:txBody>
      </p:sp>
      <p:pic>
        <p:nvPicPr>
          <p:cNvPr id="19460" name="Picture 4" descr="cc23-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819"/>
          <a:stretch>
            <a:fillRect/>
          </a:stretch>
        </p:blipFill>
        <p:spPr bwMode="auto">
          <a:xfrm>
            <a:off x="5162550" y="1752600"/>
            <a:ext cx="3981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Cell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1.	All living things are made of cells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2.	Cells are the basic building block of life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3.	New cells come from old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Cell theory was developed over hundreds of years and many scientists</a:t>
            </a:r>
          </a:p>
        </p:txBody>
      </p:sp>
    </p:spTree>
    <p:extLst>
      <p:ext uri="{BB962C8B-B14F-4D97-AF65-F5344CB8AC3E}">
        <p14:creationId xmlns:p14="http://schemas.microsoft.com/office/powerpoint/2010/main" val="29542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Prokaryotic and Eukaryotic Cells </a:t>
            </a:r>
          </a:p>
        </p:txBody>
      </p:sp>
      <p:pic>
        <p:nvPicPr>
          <p:cNvPr id="21507" name="Picture 8" descr="hb08se_csf_s03;16_17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0425"/>
            <a:ext cx="45132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image bank_s14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343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Looking at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Cells vary greatly in size and shape</a:t>
            </a:r>
          </a:p>
          <a:p>
            <a:pPr eaLnBrk="1" hangingPunct="1"/>
            <a:r>
              <a:rPr lang="en-US" sz="3600" smtClean="0"/>
              <a:t>There are at least 200 types of cells</a:t>
            </a:r>
          </a:p>
          <a:p>
            <a:pPr eaLnBrk="1" hangingPunct="1"/>
            <a:r>
              <a:rPr lang="en-US" sz="3600" smtClean="0"/>
              <a:t>There are 100 trillion cells in the human body most range from 5-20 mm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	Somatic Cells: Body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	Sex Cells: Reproductive Cells</a:t>
            </a:r>
          </a:p>
        </p:txBody>
      </p:sp>
    </p:spTree>
    <p:extLst>
      <p:ext uri="{BB962C8B-B14F-4D97-AF65-F5344CB8AC3E}">
        <p14:creationId xmlns:p14="http://schemas.microsoft.com/office/powerpoint/2010/main" val="1563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http://learn.genetics.utah.edu/content/begin/cells/scale/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5400" smtClean="0"/>
              <a:t>The Discovery of Cells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Most cells are too small to see with the naked eye</a:t>
            </a:r>
          </a:p>
          <a:p>
            <a:pPr eaLnBrk="1" hangingPunct="1"/>
            <a:r>
              <a:rPr lang="en-US" sz="3600" smtClean="0"/>
              <a:t>Microscope observations have led to the discovery of the basic characteristics of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426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279900" cy="1143000"/>
          </a:xfrm>
        </p:spPr>
        <p:txBody>
          <a:bodyPr/>
          <a:lstStyle/>
          <a:p>
            <a:pPr eaLnBrk="1" hangingPunct="1"/>
            <a:r>
              <a:rPr lang="en-US" smtClean="0"/>
              <a:t>Cell History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8768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smtClean="0"/>
              <a:t>Antony van Leeuwenhoek</a:t>
            </a:r>
          </a:p>
          <a:p>
            <a:pPr lvl="1" eaLnBrk="1" hangingPunct="1"/>
            <a:r>
              <a:rPr lang="en-US" sz="3600" smtClean="0"/>
              <a:t>Early 1600's </a:t>
            </a:r>
          </a:p>
          <a:p>
            <a:pPr lvl="1" eaLnBrk="1" hangingPunct="1"/>
            <a:r>
              <a:rPr lang="en-US" sz="3600" smtClean="0"/>
              <a:t>Developed  the first microscope</a:t>
            </a:r>
          </a:p>
          <a:p>
            <a:pPr lvl="1" eaLnBrk="1" hangingPunct="1"/>
            <a:r>
              <a:rPr lang="en-US" sz="3600" smtClean="0"/>
              <a:t>First to see protists</a:t>
            </a:r>
          </a:p>
          <a:p>
            <a:pPr lvl="1" eaLnBrk="1" hangingPunct="1"/>
            <a:r>
              <a:rPr lang="en-US" sz="3600" smtClean="0"/>
              <a:t>Named protists -Wee Beasties</a:t>
            </a:r>
          </a:p>
        </p:txBody>
      </p:sp>
      <p:pic>
        <p:nvPicPr>
          <p:cNvPr id="12292" name="Picture 4" descr="leeuwenhoe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76400"/>
            <a:ext cx="40005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4572000" cy="2590800"/>
          </a:xfrm>
        </p:spPr>
        <p:txBody>
          <a:bodyPr/>
          <a:lstStyle/>
          <a:p>
            <a:pPr eaLnBrk="1" hangingPunct="1"/>
            <a:r>
              <a:rPr lang="en-US" sz="4800" b="1" smtClean="0"/>
              <a:t>Leeuwenhoek’s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z="5400" smtClean="0"/>
              <a:t> </a:t>
            </a:r>
            <a:r>
              <a:rPr lang="en-US" b="1" smtClean="0"/>
              <a:t>First Microscope</a:t>
            </a:r>
          </a:p>
        </p:txBody>
      </p:sp>
      <p:pic>
        <p:nvPicPr>
          <p:cNvPr id="13315" name="Picture 3" descr="lee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609600"/>
            <a:ext cx="3441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Cell 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4572000" cy="4343400"/>
          </a:xfrm>
        </p:spPr>
        <p:txBody>
          <a:bodyPr/>
          <a:lstStyle/>
          <a:p>
            <a:pPr eaLnBrk="1" hangingPunct="1"/>
            <a:r>
              <a:rPr lang="en-US" sz="4000" b="1" smtClean="0"/>
              <a:t>Robert Hooke</a:t>
            </a:r>
            <a:r>
              <a:rPr lang="en-US" sz="4000" smtClean="0"/>
              <a:t> </a:t>
            </a:r>
          </a:p>
          <a:p>
            <a:pPr lvl="1" eaLnBrk="1" hangingPunct="1"/>
            <a:r>
              <a:rPr lang="en-US" sz="3600" smtClean="0"/>
              <a:t>1665 </a:t>
            </a:r>
          </a:p>
          <a:p>
            <a:pPr lvl="1" eaLnBrk="1" hangingPunct="1"/>
            <a:r>
              <a:rPr lang="en-US" sz="3600" smtClean="0"/>
              <a:t>Looking at cork</a:t>
            </a:r>
          </a:p>
          <a:p>
            <a:pPr lvl="1" eaLnBrk="1" hangingPunct="1"/>
            <a:r>
              <a:rPr lang="en-US" sz="3600" smtClean="0"/>
              <a:t>Named cells</a:t>
            </a:r>
          </a:p>
        </p:txBody>
      </p:sp>
      <p:pic>
        <p:nvPicPr>
          <p:cNvPr id="14340" name="Picture 4" descr="Ho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752600"/>
            <a:ext cx="405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Robert Hooke’s Drawings</a:t>
            </a:r>
          </a:p>
        </p:txBody>
      </p:sp>
      <p:pic>
        <p:nvPicPr>
          <p:cNvPr id="15363" name="Picture 3" descr="hook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4290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ookefl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3733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okenauti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2762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Cell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3867150" cy="4302125"/>
          </a:xfrm>
        </p:spPr>
        <p:txBody>
          <a:bodyPr/>
          <a:lstStyle/>
          <a:p>
            <a:pPr eaLnBrk="1" hangingPunct="1"/>
            <a:r>
              <a:rPr lang="en-US" sz="4000" b="1" smtClean="0"/>
              <a:t>Matthias Schleiden</a:t>
            </a:r>
            <a:r>
              <a:rPr lang="en-US" sz="4000" smtClean="0"/>
              <a:t> </a:t>
            </a:r>
          </a:p>
          <a:p>
            <a:pPr lvl="1" eaLnBrk="1" hangingPunct="1"/>
            <a:r>
              <a:rPr lang="en-US" sz="3600" smtClean="0"/>
              <a:t>1838</a:t>
            </a:r>
          </a:p>
          <a:p>
            <a:pPr lvl="1" eaLnBrk="1" hangingPunct="1"/>
            <a:r>
              <a:rPr lang="en-US" sz="3600" smtClean="0"/>
              <a:t>All plants are made of cells</a:t>
            </a:r>
          </a:p>
        </p:txBody>
      </p:sp>
      <p:pic>
        <p:nvPicPr>
          <p:cNvPr id="16388" name="Picture 4" descr="Mathias Schlei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 b="3773"/>
          <a:stretch>
            <a:fillRect/>
          </a:stretch>
        </p:blipFill>
        <p:spPr bwMode="auto">
          <a:xfrm>
            <a:off x="5238750" y="1752600"/>
            <a:ext cx="3905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161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Cell Structure</vt:lpstr>
      <vt:lpstr>Looking at cells</vt:lpstr>
      <vt:lpstr>Cell Size</vt:lpstr>
      <vt:lpstr> The Discovery of Cells</vt:lpstr>
      <vt:lpstr>Cell History</vt:lpstr>
      <vt:lpstr>Leeuwenhoek’s   First Microscope</vt:lpstr>
      <vt:lpstr>Cell History</vt:lpstr>
      <vt:lpstr>Robert Hooke’s Drawings</vt:lpstr>
      <vt:lpstr>Cell History</vt:lpstr>
      <vt:lpstr>Cell History</vt:lpstr>
      <vt:lpstr>Cell History</vt:lpstr>
      <vt:lpstr>Cell History</vt:lpstr>
      <vt:lpstr>Cell Theory</vt:lpstr>
      <vt:lpstr>Prokaryotic and Eukaryotic Cells 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Smith, Jami</dc:creator>
  <cp:lastModifiedBy>Smith, Jami</cp:lastModifiedBy>
  <cp:revision>1</cp:revision>
  <dcterms:created xsi:type="dcterms:W3CDTF">2012-10-03T15:22:00Z</dcterms:created>
  <dcterms:modified xsi:type="dcterms:W3CDTF">2012-10-03T15:22:46Z</dcterms:modified>
</cp:coreProperties>
</file>