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302" r:id="rId26"/>
    <p:sldId id="303" r:id="rId27"/>
    <p:sldId id="308" r:id="rId28"/>
    <p:sldId id="309" r:id="rId29"/>
    <p:sldId id="310" r:id="rId30"/>
    <p:sldId id="311" r:id="rId31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420" y="5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3996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V8VIw0fk4X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-l1nzOezI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youtube.com/v/FzRH3iTQPr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health.com/script/main/art.asp?articlekey=7786" TargetMode="External"/><Relationship Id="rId7" Type="http://schemas.openxmlformats.org/officeDocument/2006/relationships/hyperlink" Target="http://www.emedicinehealth.com/script/main/art.asp?articlekey=10697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health.com/script/main/art.asp?articlekey=58849" TargetMode="External"/><Relationship Id="rId5" Type="http://schemas.openxmlformats.org/officeDocument/2006/relationships/hyperlink" Target="http://www.emedicinehealth.com/script/main/art.asp?articlekey=7792" TargetMode="External"/><Relationship Id="rId4" Type="http://schemas.openxmlformats.org/officeDocument/2006/relationships/hyperlink" Target="http://www.emedicinehealth.com/script/main/art.asp?articlekey=2366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SaeJUCVEp2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hc1YtXc_84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270262" y="714450"/>
            <a:ext cx="4860300" cy="344519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RESPIRATORY SYSTEM</a:t>
            </a:r>
          </a:p>
        </p:txBody>
      </p:sp>
      <p:sp>
        <p:nvSpPr>
          <p:cNvPr id="21" name="Shape 21"/>
          <p:cNvSpPr/>
          <p:nvPr/>
        </p:nvSpPr>
        <p:spPr>
          <a:xfrm>
            <a:off x="444262" y="884762"/>
            <a:ext cx="4825999" cy="64346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Windpipe</a:t>
            </a:r>
            <a:endParaRPr lang="en-US" sz="42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03200" y="1117600"/>
            <a:ext cx="9658099" cy="47320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endParaRPr lang="en-US" sz="2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Trachea (windpipe), flexible cylinder with cartilage to give it stiffness and keep </a:t>
            </a:r>
            <a:b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from collapsing</a:t>
            </a:r>
          </a:p>
          <a:p>
            <a:endParaRPr lang="en-US" sz="2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Trachea leads to </a:t>
            </a:r>
            <a:b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BRONCHIAL TREE</a:t>
            </a:r>
          </a:p>
        </p:txBody>
      </p:sp>
      <p:sp>
        <p:nvSpPr>
          <p:cNvPr id="150" name="Shape 150"/>
          <p:cNvSpPr/>
          <p:nvPr/>
        </p:nvSpPr>
        <p:spPr>
          <a:xfrm>
            <a:off x="4368800" y="3149575"/>
            <a:ext cx="5689600" cy="42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04800" y="101600"/>
            <a:ext cx="8942900" cy="5672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6" name="Shape 156"/>
          <p:cNvSpPr txBox="1"/>
          <p:nvPr/>
        </p:nvSpPr>
        <p:spPr>
          <a:xfrm>
            <a:off x="203850" y="5889900"/>
            <a:ext cx="9858050" cy="1467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bronchii --&gt; bronchioles --&gt; alveolar ducts --&gt;  sacs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       --&gt;  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alveoli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                                                                  *gas exchange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947325" y="169325"/>
            <a:ext cx="6858000" cy="7154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2" name="Shape 162"/>
          <p:cNvSpPr/>
          <p:nvPr/>
        </p:nvSpPr>
        <p:spPr>
          <a:xfrm>
            <a:off x="232825" y="232825"/>
            <a:ext cx="2582325" cy="455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3" name="Shape 163"/>
          <p:cNvSpPr txBox="1"/>
          <p:nvPr/>
        </p:nvSpPr>
        <p:spPr>
          <a:xfrm>
            <a:off x="370400" y="319250"/>
            <a:ext cx="2383349" cy="3566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Alveoli &amp; Lungs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2286000" y="1185325"/>
            <a:ext cx="5334000" cy="533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x="3788825" y="571500"/>
            <a:ext cx="2582325" cy="455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0" name="Shape 170"/>
          <p:cNvSpPr txBox="1"/>
          <p:nvPr/>
        </p:nvSpPr>
        <p:spPr>
          <a:xfrm>
            <a:off x="3926400" y="657925"/>
            <a:ext cx="2383349" cy="3566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ALVEOLI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632824" cy="13624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LUNGS - spongy tissue that sit within the pleural cavity</a:t>
            </a:r>
          </a:p>
        </p:txBody>
      </p:sp>
      <p:sp>
        <p:nvSpPr>
          <p:cNvPr id="176" name="Shape 176"/>
          <p:cNvSpPr/>
          <p:nvPr/>
        </p:nvSpPr>
        <p:spPr>
          <a:xfrm>
            <a:off x="1117600" y="1930400"/>
            <a:ext cx="8266575" cy="5309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454400" y="175375"/>
            <a:ext cx="6460425" cy="6804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2" name="Shape 182"/>
          <p:cNvSpPr txBox="1"/>
          <p:nvPr/>
        </p:nvSpPr>
        <p:spPr>
          <a:xfrm>
            <a:off x="101600" y="304800"/>
            <a:ext cx="3464650" cy="53380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Lung </a:t>
            </a:r>
            <a:b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 = 3 lobes</a:t>
            </a: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Lung </a:t>
            </a:r>
            <a:b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 = 2 lobes</a:t>
            </a: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fluid lubricates lungs during breathing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01600" y="101600"/>
            <a:ext cx="9632824" cy="9921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Quiz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203575" y="1016075"/>
            <a:ext cx="9761399" cy="63732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</a:t>
            </a:r>
            <a:r>
              <a:rPr lang="en-US" sz="29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bone divides the nasal cavity into two sides?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structure is known as the windpipe? ______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 </a:t>
            </a: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what structures does gas exchange occur?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swallowing, this flap closes to prevent food from entering the airway: ______________________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609600" y="1117600"/>
            <a:ext cx="8255000" cy="6360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4" name="Shape 194"/>
          <p:cNvSpPr txBox="1"/>
          <p:nvPr/>
        </p:nvSpPr>
        <p:spPr>
          <a:xfrm>
            <a:off x="517350" y="185100"/>
            <a:ext cx="7378724" cy="7437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BREATHING MECHANISM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711200" y="406400"/>
            <a:ext cx="8851599" cy="669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>
            <a:hlinkClick r:id="rId3"/>
          </p:cNvPr>
          <p:cNvSpPr/>
          <p:nvPr/>
        </p:nvSpPr>
        <p:spPr>
          <a:xfrm>
            <a:off x="1118700" y="1321900"/>
            <a:ext cx="7631775" cy="5723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5" name="Shape 205"/>
          <p:cNvSpPr txBox="1"/>
          <p:nvPr/>
        </p:nvSpPr>
        <p:spPr>
          <a:xfrm>
            <a:off x="407500" y="305900"/>
            <a:ext cx="5575974" cy="644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Exchange and Intubation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FUNCTIONS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610300" y="1829150"/>
            <a:ext cx="9015574" cy="2683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Exchange gases (oxygen and CO2)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vocal sounds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Sense of smell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Regulation of blood PH</a:t>
            </a:r>
          </a:p>
        </p:txBody>
      </p:sp>
      <p:sp>
        <p:nvSpPr>
          <p:cNvPr id="33" name="Shape 33"/>
          <p:cNvSpPr/>
          <p:nvPr/>
        </p:nvSpPr>
        <p:spPr>
          <a:xfrm>
            <a:off x="6265325" y="2878650"/>
            <a:ext cx="3566574" cy="4233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207250" y="205250"/>
            <a:ext cx="9789824" cy="35892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Diaphragm moves down, forcing air into airways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Intercostals contract, enlarging cavity even more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Membranes move with the contractions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Surface tension in alveoli and surfactant keep them from collapsing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Other muscles (pectoralis minor and sternocleidomastoid) can force a deeper breath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  The first breath in newborns is the hardest due to lack of surfactant</a:t>
            </a:r>
          </a:p>
        </p:txBody>
      </p:sp>
      <p:sp>
        <p:nvSpPr>
          <p:cNvPr id="211" name="Shape 211"/>
          <p:cNvSpPr/>
          <p:nvPr/>
        </p:nvSpPr>
        <p:spPr>
          <a:xfrm>
            <a:off x="2035000" y="3660600"/>
            <a:ext cx="6081625" cy="36609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425" y="308225"/>
            <a:ext cx="9640675" cy="717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ATMOSPHERIC PRESSURE = 760 Hg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00375" y="1423575"/>
            <a:ext cx="4228999" cy="5941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Pressure </a:t>
            </a:r>
            <a:r>
              <a:rPr lang="en-US" sz="2666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necessary for breathing, which is why it is difficult to breathe in high altitudes and also why a punctured lung can be dangerous.</a:t>
            </a:r>
          </a:p>
          <a:p>
            <a:endParaRPr lang="en-US" sz="2666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hole in the pleural cavity can cause the lung to collapse or deflate </a:t>
            </a:r>
          </a:p>
          <a:p>
            <a:endParaRPr lang="en-US" sz="2666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Pneumothorax = collapsed </a:t>
            </a:r>
            <a:r>
              <a:rPr lang="en-US" sz="2666"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endParaRPr lang="en-US" sz="2666" b="0" u="sng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4572000" y="1320800"/>
            <a:ext cx="5041900" cy="5079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2438400" y="507975"/>
            <a:ext cx="56110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02700" y="102700"/>
            <a:ext cx="9432724" cy="703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RESPIRATORY MOVEMENTS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202425" y="1423675"/>
            <a:ext cx="5442550" cy="4890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Coughing, sneezing, laughing, crying</a:t>
            </a: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Hiccup - spasm of the diaphragm</a:t>
            </a: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Yawn - possibly causes by low oxygen levels</a:t>
            </a:r>
          </a:p>
        </p:txBody>
      </p:sp>
      <p:sp>
        <p:nvSpPr>
          <p:cNvPr id="230" name="Shape 230"/>
          <p:cNvSpPr/>
          <p:nvPr/>
        </p:nvSpPr>
        <p:spPr>
          <a:xfrm>
            <a:off x="6300300" y="813900"/>
            <a:ext cx="3262325" cy="4380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1" name="Shape 231">
            <a:hlinkClick r:id="rId4"/>
          </p:cNvPr>
          <p:cNvSpPr/>
          <p:nvPr/>
        </p:nvSpPr>
        <p:spPr>
          <a:xfrm>
            <a:off x="5893900" y="4471500"/>
            <a:ext cx="4063999" cy="3047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EXHALATION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5075" y="206475"/>
            <a:ext cx="5323325" cy="1753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diaphragm and other muscles relax, ELASTIC RECOIL from surface tension forces air out. 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Muscles can force extra air out or in </a:t>
            </a:r>
          </a:p>
          <a:p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815800" y="2339800"/>
            <a:ext cx="8648825" cy="470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203200" y="507975"/>
            <a:ext cx="5461349" cy="58899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Factors Affecting Breathing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*Chemosensitive areas – detect concentrations of chemicals like carbon dioxide and hydrogen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Rise in CO2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Low blood oxygen (peripheral chemoreceptors, carotid and aortic bodies, sense changes)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Inflation reflex – regulates the depth of breathing, prevents overinflation of the lungs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Emotional upset, fear and pain</a:t>
            </a:r>
          </a:p>
        </p:txBody>
      </p:sp>
      <p:sp>
        <p:nvSpPr>
          <p:cNvPr id="306" name="Shape 306"/>
          <p:cNvSpPr/>
          <p:nvPr/>
        </p:nvSpPr>
        <p:spPr>
          <a:xfrm>
            <a:off x="5690425" y="716150"/>
            <a:ext cx="4085674" cy="50906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632824" cy="13624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Hyperventilation - increase breathing, lower CO2 concentration</a:t>
            </a:r>
          </a:p>
        </p:txBody>
      </p:sp>
      <p:sp>
        <p:nvSpPr>
          <p:cNvPr id="312" name="Shape 312"/>
          <p:cNvSpPr/>
          <p:nvPr/>
        </p:nvSpPr>
        <p:spPr>
          <a:xfrm>
            <a:off x="4673600" y="1828800"/>
            <a:ext cx="3606800" cy="5372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3" name="Shape 313"/>
          <p:cNvSpPr txBox="1"/>
          <p:nvPr/>
        </p:nvSpPr>
        <p:spPr>
          <a:xfrm>
            <a:off x="406400" y="3657600"/>
            <a:ext cx="3866975" cy="20286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Breathing into a bag can restore CO2 concentrations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412075" y="611300"/>
            <a:ext cx="9559649" cy="66097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l" rtl="0">
              <a:lnSpc>
                <a:spcPct val="100000"/>
              </a:lnSpc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Chronic obstructive pulmonary disease, or </a:t>
            </a:r>
            <a:r>
              <a:rPr lang="en-US" sz="4800" u="sng">
                <a:solidFill>
                  <a:srgbClr val="3A46D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COPD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is a long-lasting </a:t>
            </a:r>
            <a:r>
              <a:rPr lang="en-US" sz="4800" u="sng">
                <a:solidFill>
                  <a:srgbClr val="3A46D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obstruction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airways that occurs with </a:t>
            </a:r>
            <a:r>
              <a:rPr lang="en-US" sz="4800" u="sng">
                <a:solidFill>
                  <a:srgbClr val="3A46D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chronic bronchitis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800" u="sng">
                <a:solidFill>
                  <a:srgbClr val="3A46D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emphysema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both. This obstruction of airflow is </a:t>
            </a:r>
            <a:r>
              <a:rPr lang="en-US" sz="4800" u="sng">
                <a:solidFill>
                  <a:srgbClr val="3A46D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progressive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that it happens over time.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298800" y="299475"/>
            <a:ext cx="9638550" cy="12740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SMOKING IS THE MOST COMMON CAUSE OF COPD &amp; EMPHYSEMA</a:t>
            </a:r>
          </a:p>
        </p:txBody>
      </p:sp>
      <p:sp>
        <p:nvSpPr>
          <p:cNvPr id="351" name="Shape 351"/>
          <p:cNvSpPr/>
          <p:nvPr/>
        </p:nvSpPr>
        <p:spPr>
          <a:xfrm>
            <a:off x="1932475" y="1729725"/>
            <a:ext cx="6588750" cy="5627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>
            <a:hlinkClick r:id="rId3"/>
          </p:cNvPr>
          <p:cNvSpPr/>
          <p:nvPr/>
        </p:nvSpPr>
        <p:spPr>
          <a:xfrm>
            <a:off x="1320800" y="914400"/>
            <a:ext cx="7641875" cy="5731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 - process of gas exchange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Movement of air into lungs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Gas exchange between blood and air (external respiration)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Gas transport in blood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Gas exchange between blood and body cells (internal respiration)</a:t>
            </a: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*Cellular Respiration - oxygen use and CO2 production at a cellular level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03200" y="4572000"/>
            <a:ext cx="9638550" cy="24720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Bronchitis is inflammation of the main air passages to the lungs. Bronchitis may be short-lived (acute) or chronic, meaning that it lasts a long time and often recurs.</a:t>
            </a:r>
          </a:p>
        </p:txBody>
      </p:sp>
      <p:sp>
        <p:nvSpPr>
          <p:cNvPr id="362" name="Shape 362"/>
          <p:cNvSpPr/>
          <p:nvPr/>
        </p:nvSpPr>
        <p:spPr>
          <a:xfrm>
            <a:off x="2438400" y="203200"/>
            <a:ext cx="5080000" cy="4063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>
            <a:hlinkClick r:id="rId3"/>
          </p:cNvPr>
          <p:cNvSpPr/>
          <p:nvPr/>
        </p:nvSpPr>
        <p:spPr>
          <a:xfrm>
            <a:off x="1131625" y="834375"/>
            <a:ext cx="7638325" cy="57287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8875" y="345575"/>
            <a:ext cx="8537125" cy="82308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Organs of the Respiratory System</a:t>
            </a:r>
          </a:p>
        </p:txBody>
      </p:sp>
      <p:sp>
        <p:nvSpPr>
          <p:cNvPr id="56" name="Shape 56"/>
          <p:cNvSpPr/>
          <p:nvPr/>
        </p:nvSpPr>
        <p:spPr>
          <a:xfrm>
            <a:off x="3962400" y="1524000"/>
            <a:ext cx="5252175" cy="5478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7" name="Shape 57"/>
          <p:cNvSpPr txBox="1"/>
          <p:nvPr/>
        </p:nvSpPr>
        <p:spPr>
          <a:xfrm>
            <a:off x="401800" y="2019350"/>
            <a:ext cx="2983825" cy="1742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organs of the upper and lower respiratory system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609600"/>
            <a:ext cx="4374549" cy="5319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3" name="Shape 63"/>
          <p:cNvSpPr txBox="1"/>
          <p:nvPr/>
        </p:nvSpPr>
        <p:spPr>
          <a:xfrm>
            <a:off x="5080000" y="406400"/>
            <a:ext cx="4242974" cy="6641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15000"/>
              </a:lnSpc>
              <a:buNone/>
            </a:pPr>
            <a:r>
              <a:rPr lang="en-US" sz="37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Respiratory Tract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nose, nasal cavity, paranasal sinuses, pharynx</a:t>
            </a:r>
          </a:p>
          <a:p>
            <a:pPr rtl="0">
              <a:lnSpc>
                <a:spcPct val="115000"/>
              </a:lnSpc>
              <a:buNone/>
            </a:pPr>
            <a:r>
              <a:rPr lang="en-US" sz="37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Respiratory Tract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larynx, trachea, bronchial tree, lungs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632824" cy="2005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15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NOSE bones and cartilage support nose, two openings (nostrils), hair filters large particles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8000" y="2743200"/>
            <a:ext cx="3445375" cy="3884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15000"/>
              </a:lnSpc>
              <a:buNone/>
            </a:pPr>
            <a:r>
              <a:rPr lang="en-US" sz="29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Cavity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hollow space behind the nose  </a:t>
            </a:r>
            <a:r>
              <a:rPr lang="en-US" sz="29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septum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divides the nose (bone)</a:t>
            </a:r>
          </a:p>
        </p:txBody>
      </p:sp>
      <p:sp>
        <p:nvSpPr>
          <p:cNvPr id="70" name="Shape 70"/>
          <p:cNvSpPr/>
          <p:nvPr/>
        </p:nvSpPr>
        <p:spPr>
          <a:xfrm>
            <a:off x="4318000" y="2590800"/>
            <a:ext cx="4909574" cy="47751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203200" y="1015975"/>
            <a:ext cx="4741324" cy="5789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3" name="Shape 93"/>
          <p:cNvSpPr/>
          <p:nvPr/>
        </p:nvSpPr>
        <p:spPr>
          <a:xfrm>
            <a:off x="232825" y="232825"/>
            <a:ext cx="2582325" cy="455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4" name="Shape 94"/>
          <p:cNvSpPr txBox="1"/>
          <p:nvPr/>
        </p:nvSpPr>
        <p:spPr>
          <a:xfrm>
            <a:off x="370400" y="319250"/>
            <a:ext cx="2383349" cy="3566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Nasal Conchae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181600" y="175375"/>
            <a:ext cx="4781625" cy="66243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endParaRPr lang="en-US" sz="37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Mucus Membrane - warms and moistens air, also traps particles (dust)</a:t>
            </a:r>
          </a:p>
          <a:p>
            <a:endParaRPr lang="en-US" sz="37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 *particles go to  </a:t>
            </a:r>
            <a:b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 stomach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814100" y="408650"/>
            <a:ext cx="8853275" cy="6924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371</Words>
  <Application>Microsoft Office PowerPoint</Application>
  <PresentationFormat>Custom</PresentationFormat>
  <Paragraphs>79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/>
      <vt:lpstr>RESPIRATORY SYSTEM</vt:lpstr>
      <vt:lpstr>PRIMARY FUNCTIONS</vt:lpstr>
      <vt:lpstr>Respiration - process of gas exchange</vt:lpstr>
      <vt:lpstr>PowerPoint Presentation</vt:lpstr>
      <vt:lpstr>Organs of the Respiratory System</vt:lpstr>
      <vt:lpstr>PowerPoint Presentation</vt:lpstr>
      <vt:lpstr>The NOSE bones and cartilage support nose, two openings (nostrils), hair filters large particles</vt:lpstr>
      <vt:lpstr>PowerPoint Presentation</vt:lpstr>
      <vt:lpstr>PowerPoint Presentation</vt:lpstr>
      <vt:lpstr>Windpipe</vt:lpstr>
      <vt:lpstr>PowerPoint Presentation</vt:lpstr>
      <vt:lpstr>PowerPoint Presentation</vt:lpstr>
      <vt:lpstr>PowerPoint Presentation</vt:lpstr>
      <vt:lpstr>LUNGS - spongy tissue that sit within the pleural cavity</vt:lpstr>
      <vt:lpstr>PowerPoint Presentation</vt:lpstr>
      <vt:lpstr>Quick Quiz</vt:lpstr>
      <vt:lpstr>PowerPoint Presentation</vt:lpstr>
      <vt:lpstr>PowerPoint Presentation</vt:lpstr>
      <vt:lpstr>PowerPoint Presentation</vt:lpstr>
      <vt:lpstr>PowerPoint Presentation</vt:lpstr>
      <vt:lpstr>ATMOSPHERIC PRESSURE = 760 Hg</vt:lpstr>
      <vt:lpstr>PowerPoint Presentation</vt:lpstr>
      <vt:lpstr>NON RESPIRATORY MOVEMENTS</vt:lpstr>
      <vt:lpstr>EXHALATION</vt:lpstr>
      <vt:lpstr>PowerPoint Presentation</vt:lpstr>
      <vt:lpstr>Hyperventilation - increase breathing, lower CO2 concentration</vt:lpstr>
      <vt:lpstr>Chronic obstructive pulmonary disease, or COPD, is a long-lasting obstruction of the airways that occurs with chronic bronchitis, emphysema, or both. This obstruction of airflow is progressive in that it happens over time.</vt:lpstr>
      <vt:lpstr>SMOKING IS THE MOST COMMON CAUSE OF COPD &amp; EMPHYSEMA</vt:lpstr>
      <vt:lpstr>PowerPoint Presentation</vt:lpstr>
      <vt:lpstr>Bronchitis is inflammation of the main air passages to the lungs. Bronchitis may be short-lived (acute) or chronic, meaning that it lasts a long time and often recurs.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Smith, Jami</dc:creator>
  <cp:lastModifiedBy>Smith, Jami</cp:lastModifiedBy>
  <cp:revision>4</cp:revision>
  <dcterms:modified xsi:type="dcterms:W3CDTF">2013-03-18T19:50:15Z</dcterms:modified>
</cp:coreProperties>
</file>