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C67CF-0828-4F74-AA63-BB82100617E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DCEF-51C4-43B2-B85F-30504F71B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C67CF-0828-4F74-AA63-BB82100617E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DCEF-51C4-43B2-B85F-30504F71B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C67CF-0828-4F74-AA63-BB82100617E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DCEF-51C4-43B2-B85F-30504F71B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C67CF-0828-4F74-AA63-BB82100617E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DCEF-51C4-43B2-B85F-30504F71B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C67CF-0828-4F74-AA63-BB82100617E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DCEF-51C4-43B2-B85F-30504F71B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C67CF-0828-4F74-AA63-BB82100617E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DCEF-51C4-43B2-B85F-30504F71B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C67CF-0828-4F74-AA63-BB82100617E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DCEF-51C4-43B2-B85F-30504F71B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C67CF-0828-4F74-AA63-BB82100617E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DCEF-51C4-43B2-B85F-30504F71B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C67CF-0828-4F74-AA63-BB82100617E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DCEF-51C4-43B2-B85F-30504F71B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C67CF-0828-4F74-AA63-BB82100617E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DCEF-51C4-43B2-B85F-30504F71B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C67CF-0828-4F74-AA63-BB82100617E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3DCEF-51C4-43B2-B85F-30504F71B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BC67CF-0828-4F74-AA63-BB82100617E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23DCEF-51C4-43B2-B85F-30504F71B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Organic Molecules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86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of mostly carbon and hydrogen.</a:t>
            </a:r>
          </a:p>
          <a:p>
            <a:r>
              <a:rPr lang="en-US" dirty="0" smtClean="0"/>
              <a:t>Common categories are: fats oils and waxes.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0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are formed when a glycerol molecule combines with a fatty acid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Saturated Fatty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single bonds between carbons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Unsaturated Fatty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Tend to be liquid at room temperature</a:t>
            </a:r>
          </a:p>
          <a:p>
            <a:r>
              <a:rPr lang="en-US" dirty="0" smtClean="0"/>
              <a:t>Have at least one carbon-carbon double bond</a:t>
            </a:r>
          </a:p>
          <a:p>
            <a:r>
              <a:rPr lang="en-US" b="1" dirty="0" smtClean="0"/>
              <a:t>Polyunsaturated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Saturated </a:t>
            </a:r>
            <a:r>
              <a:rPr lang="en-US" dirty="0" err="1" smtClean="0"/>
              <a:t>vs</a:t>
            </a:r>
            <a:r>
              <a:rPr lang="en-US" dirty="0" smtClean="0"/>
              <a:t> Unsaturated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Jami\Pictures\fatty aci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371600"/>
            <a:ext cx="5850563" cy="4964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hydrogen, oxygen, nitrogen, carbon, and phosphorus</a:t>
            </a:r>
          </a:p>
          <a:p>
            <a:r>
              <a:rPr lang="en-US" dirty="0" smtClean="0"/>
              <a:t>Store and transmit genetic information</a:t>
            </a:r>
          </a:p>
          <a:p>
            <a:r>
              <a:rPr lang="en-US" dirty="0" smtClean="0"/>
              <a:t>2 kinds of nucleic acids:</a:t>
            </a:r>
          </a:p>
          <a:p>
            <a:pPr lvl="1"/>
            <a:r>
              <a:rPr lang="en-US" dirty="0" smtClean="0"/>
              <a:t>Deoxyribonucleic acids (DNA)</a:t>
            </a:r>
          </a:p>
          <a:p>
            <a:pPr lvl="1"/>
            <a:r>
              <a:rPr lang="en-US" dirty="0" smtClean="0"/>
              <a:t>Ribonucleic acids (RNA)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Polymers made from monomers - </a:t>
            </a:r>
            <a:r>
              <a:rPr lang="en-US" b="1" dirty="0" smtClean="0"/>
              <a:t>nucleotides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of 3 parts:</a:t>
            </a:r>
          </a:p>
          <a:p>
            <a:pPr lvl="1"/>
            <a:r>
              <a:rPr lang="en-US" dirty="0" smtClean="0"/>
              <a:t>1.  a 5-carbon sugar</a:t>
            </a:r>
          </a:p>
          <a:p>
            <a:pPr lvl="1"/>
            <a:r>
              <a:rPr lang="en-US" dirty="0" smtClean="0"/>
              <a:t>2.  a phosphate group</a:t>
            </a:r>
          </a:p>
          <a:p>
            <a:pPr lvl="1"/>
            <a:r>
              <a:rPr lang="en-US" dirty="0" smtClean="0"/>
              <a:t>3.  a nitrogenous base</a:t>
            </a:r>
            <a:endParaRPr lang="en-US" dirty="0"/>
          </a:p>
        </p:txBody>
      </p:sp>
      <p:pic>
        <p:nvPicPr>
          <p:cNvPr id="4098" name="Picture 2" descr="C:\Users\Jami\Pictures\nucleoti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581400"/>
            <a:ext cx="3810001" cy="300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nitrogen, carbon, hydrogen, and oxygen.</a:t>
            </a:r>
          </a:p>
          <a:p>
            <a:r>
              <a:rPr lang="en-US" dirty="0" smtClean="0"/>
              <a:t>Polymers of molecules called amino acids.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Compounds with an amino group (-NH2) and a carboxyl group (-COOH)</a:t>
            </a:r>
          </a:p>
          <a:p>
            <a:r>
              <a:rPr lang="en-US" dirty="0" smtClean="0"/>
              <a:t>More than 20 in nature</a:t>
            </a:r>
          </a:p>
          <a:p>
            <a:endParaRPr lang="en-US" dirty="0" smtClean="0"/>
          </a:p>
        </p:txBody>
      </p:sp>
      <p:pic>
        <p:nvPicPr>
          <p:cNvPr id="5122" name="Picture 2" descr="C:\Users\Jami\Pictures\general amino aci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124200"/>
            <a:ext cx="5863882" cy="2977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organic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carbon.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36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part of the amino acid that is different.  They could be:</a:t>
            </a:r>
          </a:p>
          <a:p>
            <a:pPr lvl="1"/>
            <a:r>
              <a:rPr lang="en-US" dirty="0" smtClean="0"/>
              <a:t>Acidic</a:t>
            </a:r>
          </a:p>
          <a:p>
            <a:pPr lvl="1"/>
            <a:r>
              <a:rPr lang="en-US" dirty="0" smtClean="0"/>
              <a:t>Basic</a:t>
            </a:r>
          </a:p>
          <a:p>
            <a:pPr lvl="1"/>
            <a:r>
              <a:rPr lang="en-US" dirty="0" smtClean="0"/>
              <a:t>Polar</a:t>
            </a:r>
          </a:p>
          <a:p>
            <a:pPr lvl="1"/>
            <a:r>
              <a:rPr lang="en-US" dirty="0" err="1" smtClean="0"/>
              <a:t>Nonpolar</a:t>
            </a:r>
            <a:endParaRPr lang="en-US" dirty="0" smtClean="0"/>
          </a:p>
          <a:p>
            <a:pPr lvl="1"/>
            <a:r>
              <a:rPr lang="en-US" dirty="0" smtClean="0"/>
              <a:t>Have a carbon ring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protein has a specific role</a:t>
            </a:r>
          </a:p>
          <a:p>
            <a:pPr lvl="1"/>
            <a:r>
              <a:rPr lang="en-US" dirty="0" smtClean="0"/>
              <a:t>Control the rate of reactions</a:t>
            </a:r>
          </a:p>
          <a:p>
            <a:pPr lvl="1"/>
            <a:r>
              <a:rPr lang="en-US" dirty="0" smtClean="0"/>
              <a:t>Regulate cell processes</a:t>
            </a:r>
          </a:p>
          <a:p>
            <a:pPr lvl="1"/>
            <a:r>
              <a:rPr lang="en-US" dirty="0" smtClean="0"/>
              <a:t>Structural purposes</a:t>
            </a:r>
          </a:p>
          <a:p>
            <a:pPr lvl="1"/>
            <a:r>
              <a:rPr lang="en-US" dirty="0" smtClean="0"/>
              <a:t>Transport substances</a:t>
            </a:r>
          </a:p>
          <a:p>
            <a:pPr lvl="1"/>
            <a:r>
              <a:rPr lang="en-US" dirty="0" smtClean="0"/>
              <a:t>Help fight diseases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(1º) amino acid sequence</a:t>
            </a:r>
          </a:p>
          <a:p>
            <a:r>
              <a:rPr lang="en-US" dirty="0" smtClean="0"/>
              <a:t>Secondary (2º) amino acids within chain folded or twisted</a:t>
            </a:r>
          </a:p>
          <a:p>
            <a:pPr lvl="1"/>
            <a:r>
              <a:rPr lang="en-US" dirty="0" smtClean="0"/>
              <a:t>Alpha helix</a:t>
            </a:r>
          </a:p>
          <a:p>
            <a:pPr lvl="1"/>
            <a:r>
              <a:rPr lang="en-US" dirty="0" smtClean="0"/>
              <a:t>Beta sheet</a:t>
            </a:r>
          </a:p>
          <a:p>
            <a:r>
              <a:rPr lang="en-US" dirty="0" smtClean="0"/>
              <a:t>Tertiary (3º) amino acid chain folded</a:t>
            </a:r>
          </a:p>
          <a:p>
            <a:r>
              <a:rPr lang="en-US" dirty="0" smtClean="0"/>
              <a:t>Quaternary (4º) 3D structure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proteins stay together?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Hydrogen bonds</a:t>
            </a:r>
          </a:p>
          <a:p>
            <a:r>
              <a:rPr lang="en-US" dirty="0" smtClean="0"/>
              <a:t>Van </a:t>
            </a:r>
            <a:r>
              <a:rPr lang="en-US" dirty="0" err="1" smtClean="0"/>
              <a:t>der</a:t>
            </a:r>
            <a:r>
              <a:rPr lang="en-US" dirty="0" smtClean="0"/>
              <a:t> Waals forces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carbon cool?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It can bond with many elements and make a strong covalent bond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happens to atoms in a covalent bond?</a:t>
            </a:r>
            <a:endParaRPr lang="en-US" dirty="0" smtClean="0"/>
          </a:p>
          <a:p>
            <a:r>
              <a:rPr lang="en-US" dirty="0" smtClean="0"/>
              <a:t>2.  Carbon can bond to other carbon atoms.  (it can make very long chains)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3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“giant molecules”</a:t>
            </a:r>
          </a:p>
          <a:p>
            <a:r>
              <a:rPr lang="en-US" dirty="0" smtClean="0"/>
              <a:t>Made by a process called </a:t>
            </a:r>
            <a:r>
              <a:rPr lang="en-US" b="1" dirty="0" smtClean="0"/>
              <a:t>polymerization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1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polymerization?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large compounds by hooking smaller ones together.</a:t>
            </a:r>
          </a:p>
          <a:p>
            <a:r>
              <a:rPr lang="en-US" b="1" dirty="0" smtClean="0"/>
              <a:t>Monomers</a:t>
            </a:r>
            <a:r>
              <a:rPr lang="en-US" dirty="0" smtClean="0"/>
              <a:t> (smaller unit) join together to make </a:t>
            </a:r>
            <a:r>
              <a:rPr lang="en-US" b="1" dirty="0" smtClean="0"/>
              <a:t>polymers </a:t>
            </a:r>
            <a:r>
              <a:rPr lang="en-US" dirty="0" smtClean="0"/>
              <a:t>(large compound)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916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4 Macromolecules?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</a:p>
          <a:p>
            <a:r>
              <a:rPr lang="en-US" dirty="0" smtClean="0"/>
              <a:t>Lipids</a:t>
            </a:r>
          </a:p>
          <a:p>
            <a:r>
              <a:rPr lang="en-US" dirty="0" smtClean="0"/>
              <a:t>Nucleic Acids</a:t>
            </a:r>
          </a:p>
          <a:p>
            <a:r>
              <a:rPr lang="en-US" dirty="0" smtClean="0"/>
              <a:t>Proteins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Compounds made up of carbon, hydrogen, and oxygen atoms</a:t>
            </a:r>
          </a:p>
          <a:p>
            <a:r>
              <a:rPr lang="en-US" dirty="0" smtClean="0"/>
              <a:t>1:2:1 ratio</a:t>
            </a:r>
          </a:p>
          <a:p>
            <a:r>
              <a:rPr lang="en-US" dirty="0" smtClean="0"/>
              <a:t>Living things use carbohydrates as their main source of energy.</a:t>
            </a:r>
          </a:p>
          <a:p>
            <a:r>
              <a:rPr lang="en-US" dirty="0" smtClean="0"/>
              <a:t>Plants and some animals also use carbohydrates for structural purposes.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0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 aka sugars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sugar molecules are also called </a:t>
            </a:r>
            <a:r>
              <a:rPr lang="en-US" b="1" dirty="0" err="1" smtClean="0"/>
              <a:t>monosaccharides</a:t>
            </a:r>
            <a:endParaRPr lang="en-US" b="1" dirty="0" smtClean="0"/>
          </a:p>
          <a:p>
            <a:r>
              <a:rPr lang="en-US" dirty="0" smtClean="0"/>
              <a:t>Large macromolecules formed from </a:t>
            </a:r>
            <a:r>
              <a:rPr lang="en-US" dirty="0" err="1" smtClean="0"/>
              <a:t>monosaccharides</a:t>
            </a:r>
            <a:r>
              <a:rPr lang="en-US" dirty="0" smtClean="0"/>
              <a:t> are called </a:t>
            </a:r>
            <a:r>
              <a:rPr lang="en-US" b="1" dirty="0" smtClean="0"/>
              <a:t>polysaccharides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38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not soluble in water (means it wont dissolve)</a:t>
            </a:r>
          </a:p>
          <a:p>
            <a:r>
              <a:rPr lang="en-US" dirty="0" smtClean="0"/>
              <a:t>Used to store energy.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23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242</TotalTime>
  <Words>440</Words>
  <Application>Microsoft Office PowerPoint</Application>
  <PresentationFormat>On-screen Show (4:3)</PresentationFormat>
  <Paragraphs>84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Organic Molecules</vt:lpstr>
      <vt:lpstr>What does organic mean?</vt:lpstr>
      <vt:lpstr>Why is carbon cool?</vt:lpstr>
      <vt:lpstr>Macromolecules</vt:lpstr>
      <vt:lpstr>What is polymerization?</vt:lpstr>
      <vt:lpstr>What are the 4 Macromolecules?</vt:lpstr>
      <vt:lpstr>Carbohydrates</vt:lpstr>
      <vt:lpstr>Carbohydrates aka sugars</vt:lpstr>
      <vt:lpstr>Lipids</vt:lpstr>
      <vt:lpstr>Lipids</vt:lpstr>
      <vt:lpstr>Lipid Formation</vt:lpstr>
      <vt:lpstr>Saturated Fatty Acid</vt:lpstr>
      <vt:lpstr>Unsaturated Fatty Acid</vt:lpstr>
      <vt:lpstr>Saturated vs Unsaturated</vt:lpstr>
      <vt:lpstr>Nucleic Acids</vt:lpstr>
      <vt:lpstr>Nucleic Acids</vt:lpstr>
      <vt:lpstr>Nucleotides</vt:lpstr>
      <vt:lpstr>Proteins</vt:lpstr>
      <vt:lpstr>Amino Acids</vt:lpstr>
      <vt:lpstr>R Group</vt:lpstr>
      <vt:lpstr>Protein Roles</vt:lpstr>
      <vt:lpstr>Protein Organization</vt:lpstr>
      <vt:lpstr>How do proteins stay together?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Molecules</dc:title>
  <dc:creator>Smith, Jami</dc:creator>
  <cp:lastModifiedBy>Smith, Jami</cp:lastModifiedBy>
  <cp:revision>25</cp:revision>
  <dcterms:created xsi:type="dcterms:W3CDTF">2011-10-03T19:09:17Z</dcterms:created>
  <dcterms:modified xsi:type="dcterms:W3CDTF">2012-11-26T16:40:19Z</dcterms:modified>
</cp:coreProperties>
</file>