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84" r:id="rId6"/>
    <p:sldId id="261" r:id="rId7"/>
    <p:sldId id="293" r:id="rId8"/>
    <p:sldId id="266" r:id="rId9"/>
    <p:sldId id="267" r:id="rId10"/>
    <p:sldId id="260" r:id="rId11"/>
    <p:sldId id="285" r:id="rId12"/>
    <p:sldId id="262" r:id="rId13"/>
    <p:sldId id="263" r:id="rId14"/>
    <p:sldId id="264" r:id="rId15"/>
    <p:sldId id="265" r:id="rId16"/>
    <p:sldId id="273" r:id="rId17"/>
    <p:sldId id="268" r:id="rId18"/>
    <p:sldId id="269" r:id="rId19"/>
    <p:sldId id="270" r:id="rId20"/>
    <p:sldId id="294" r:id="rId21"/>
    <p:sldId id="271" r:id="rId22"/>
    <p:sldId id="272" r:id="rId23"/>
    <p:sldId id="275" r:id="rId24"/>
    <p:sldId id="276" r:id="rId25"/>
    <p:sldId id="282" r:id="rId26"/>
    <p:sldId id="277" r:id="rId27"/>
    <p:sldId id="278" r:id="rId28"/>
    <p:sldId id="281" r:id="rId29"/>
    <p:sldId id="279" r:id="rId30"/>
    <p:sldId id="280" r:id="rId31"/>
    <p:sldId id="283" r:id="rId32"/>
    <p:sldId id="274" r:id="rId33"/>
    <p:sldId id="288" r:id="rId34"/>
    <p:sldId id="289" r:id="rId35"/>
    <p:sldId id="287" r:id="rId36"/>
    <p:sldId id="290" r:id="rId37"/>
    <p:sldId id="292" r:id="rId38"/>
    <p:sldId id="291" r:id="rId39"/>
    <p:sldId id="286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E5BE578-3ED2-4D6F-85F1-BAF76CC96EE5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60B3074-4112-44C2-87F7-A33A5B4A413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E578-3ED2-4D6F-85F1-BAF76CC96EE5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074-4112-44C2-87F7-A33A5B4A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E578-3ED2-4D6F-85F1-BAF76CC96EE5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074-4112-44C2-87F7-A33A5B4A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E578-3ED2-4D6F-85F1-BAF76CC96EE5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074-4112-44C2-87F7-A33A5B4A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E578-3ED2-4D6F-85F1-BAF76CC96EE5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074-4112-44C2-87F7-A33A5B4A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E578-3ED2-4D6F-85F1-BAF76CC96EE5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074-4112-44C2-87F7-A33A5B4A41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E578-3ED2-4D6F-85F1-BAF76CC96EE5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074-4112-44C2-87F7-A33A5B4A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E578-3ED2-4D6F-85F1-BAF76CC96EE5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074-4112-44C2-87F7-A33A5B4A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E578-3ED2-4D6F-85F1-BAF76CC96EE5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074-4112-44C2-87F7-A33A5B4A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E578-3ED2-4D6F-85F1-BAF76CC96EE5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074-4112-44C2-87F7-A33A5B4A413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E578-3ED2-4D6F-85F1-BAF76CC96EE5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074-4112-44C2-87F7-A33A5B4A4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E5BE578-3ED2-4D6F-85F1-BAF76CC96EE5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60B3074-4112-44C2-87F7-A33A5B4A41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5895WcYmaw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Movement Through the Membrane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69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hydrophobic mean?</a:t>
            </a:r>
          </a:p>
          <a:p>
            <a:r>
              <a:rPr lang="en-US" dirty="0" smtClean="0"/>
              <a:t>What does hydrophilic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8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that we know which parts of the membrane are hydrophobic or hydrophilic?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5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this lipid bilayer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certain lipids </a:t>
            </a:r>
            <a:r>
              <a:rPr lang="en-US" smtClean="0"/>
              <a:t>are put </a:t>
            </a:r>
            <a:r>
              <a:rPr lang="en-US" dirty="0" smtClean="0"/>
              <a:t>in water they naturally make a bilayer –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95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there anything else in the bilayer?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indeed – there are proteins and carbohydrates stuck in the bilayer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2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Mosaic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jami.smith\Pictures\CellMembraneDraw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6400800" cy="3382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693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 mosaic model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Proteins form channels through the membrane.</a:t>
            </a:r>
          </a:p>
          <a:p>
            <a:r>
              <a:rPr lang="en-US" dirty="0" smtClean="0"/>
              <a:t>Carbohydrates act as chemical id cards – helps cells id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4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Semi-Permeable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semi-permeable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4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“stuff” come through the membrane?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</a:p>
          <a:p>
            <a:r>
              <a:rPr lang="en-US" dirty="0" smtClean="0"/>
              <a:t>Osmosis</a:t>
            </a:r>
          </a:p>
          <a:p>
            <a:r>
              <a:rPr lang="en-US" dirty="0" smtClean="0"/>
              <a:t>Transport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87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Molecules moving from an area of greater concentration to areas of lower concentration</a:t>
            </a:r>
            <a:endParaRPr lang="en-US" dirty="0"/>
          </a:p>
        </p:txBody>
      </p:sp>
      <p:pic>
        <p:nvPicPr>
          <p:cNvPr id="1026" name="Picture 2" descr="C:\Users\jami.smith\Pictures\cells\800px-Diffusion_en_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29000"/>
            <a:ext cx="685800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368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end result of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Equilibrium – equal </a:t>
            </a:r>
          </a:p>
          <a:p>
            <a:r>
              <a:rPr lang="en-US" dirty="0" smtClean="0"/>
              <a:t>So if molecules are in equilibrium then they are the same concentration throughout a solution</a:t>
            </a:r>
          </a:p>
        </p:txBody>
      </p:sp>
    </p:spTree>
    <p:extLst>
      <p:ext uri="{BB962C8B-B14F-4D97-AF65-F5344CB8AC3E}">
        <p14:creationId xmlns:p14="http://schemas.microsoft.com/office/powerpoint/2010/main" val="3449146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purpose of a cell membrane?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55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think molecules that are in equilibrium move across a membrane?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51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diffusion awesome?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Diffusion doesn’t take any energy – it just </a:t>
            </a:r>
            <a:r>
              <a:rPr lang="en-US" smtClean="0"/>
              <a:t>happens naturally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41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is so important that we named the movement of water osmosis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87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concentration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37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Iso</a:t>
            </a:r>
            <a:r>
              <a:rPr lang="en-US" dirty="0" smtClean="0"/>
              <a:t>- means same</a:t>
            </a:r>
          </a:p>
          <a:p>
            <a:r>
              <a:rPr lang="en-US" dirty="0" smtClean="0"/>
              <a:t>An isotonic solution has the same concentration on both sides of the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35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direction would the water move if the solution was isotonic?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7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hypo mean?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3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Under/beneath</a:t>
            </a:r>
          </a:p>
          <a:p>
            <a:r>
              <a:rPr lang="en-US" dirty="0" smtClean="0"/>
              <a:t>Hypotonic means it is a lower concentration</a:t>
            </a:r>
          </a:p>
        </p:txBody>
      </p:sp>
    </p:spTree>
    <p:extLst>
      <p:ext uri="{BB962C8B-B14F-4D97-AF65-F5344CB8AC3E}">
        <p14:creationId xmlns:p14="http://schemas.microsoft.com/office/powerpoint/2010/main" val="1131078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direction would the water move if inside the cell was hypotonic?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88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hyper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87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membranes control what enters and exits the cell.</a:t>
            </a:r>
          </a:p>
          <a:p>
            <a:r>
              <a:rPr lang="en-US" dirty="0" smtClean="0"/>
              <a:t>Also helps support and protect cell.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Above</a:t>
            </a:r>
          </a:p>
          <a:p>
            <a:r>
              <a:rPr lang="en-US" dirty="0" smtClean="0"/>
              <a:t>A hypertonic solution has a higher concentration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4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direction would the water move if inside the cell was hypertonic?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57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Osmosis – in regards to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jami.smith\Pictures\Bio hypotonic, Isotonic, Hyperton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5813425" cy="356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878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cell is filled with sugars and salts and all sorts of things – it is almost always </a:t>
            </a:r>
            <a:r>
              <a:rPr lang="en-US" dirty="0" smtClean="0"/>
              <a:t>hypertonic in regards to the concentration of these molecules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14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cell is usually hypertonic – what direction does that mean that water will move?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65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Osmotic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because of osmosis on the hypertonic side of a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2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Osmotic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happen if too much water comes into a cell?</a:t>
            </a:r>
          </a:p>
          <a:p>
            <a:r>
              <a:rPr lang="en-US" dirty="0">
                <a:hlinkClick r:id="rId2"/>
              </a:rPr>
              <a:t>http://www.youtube.com/watch?v=f5895WcYmaw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08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Lysing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lyse means to break down/burst</a:t>
            </a:r>
          </a:p>
          <a:p>
            <a:r>
              <a:rPr lang="en-US" dirty="0" smtClean="0"/>
              <a:t>Give me the name of the cell organelle that has lyse in its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30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from Lysing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plant cells have that could protect them from lysing?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32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Facilitated</a:t>
            </a:r>
          </a:p>
          <a:p>
            <a:r>
              <a:rPr lang="en-US" smtClean="0"/>
              <a:t>Active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41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membrane made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double layer sheet – called a lipid bilayer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06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does the size of a molecule effect movement through the membrane?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moves easier – large molecules or small molecules?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29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Facilitated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Molecules that cannot cross the membrane – but do diffuse</a:t>
            </a:r>
          </a:p>
          <a:p>
            <a:r>
              <a:rPr lang="en-US" dirty="0" smtClean="0"/>
              <a:t>Wait that doesn’t make sense….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48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Facilitated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Protein channels – these allow molecules to cross the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47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Glucose Move?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Glucose has a special protein channel that allows it to diffuse across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34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molecules move in diffusion? </a:t>
            </a:r>
          </a:p>
          <a:p>
            <a:pPr lvl="1"/>
            <a:r>
              <a:rPr lang="en-US" dirty="0" smtClean="0"/>
              <a:t>From areas of _______ to areas of 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7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happens a lot when molecules move against the concentration gradient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07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concentration gradient?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Gradient is the difference between the concentrations</a:t>
            </a:r>
          </a:p>
          <a:p>
            <a:r>
              <a:rPr lang="en-US" dirty="0" smtClean="0"/>
              <a:t>Which way do molecules usually move?</a:t>
            </a:r>
          </a:p>
        </p:txBody>
      </p:sp>
    </p:spTree>
    <p:extLst>
      <p:ext uri="{BB962C8B-B14F-4D97-AF65-F5344CB8AC3E}">
        <p14:creationId xmlns:p14="http://schemas.microsoft.com/office/powerpoint/2010/main" val="2576852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way would molecules move if they were going against the concentration gradient?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34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“pump”</a:t>
            </a:r>
          </a:p>
          <a:p>
            <a:r>
              <a:rPr lang="en-US" dirty="0" smtClean="0"/>
              <a:t>Endocytosis</a:t>
            </a:r>
          </a:p>
          <a:p>
            <a:r>
              <a:rPr lang="en-US" dirty="0" smtClean="0"/>
              <a:t>Phagocytosis</a:t>
            </a:r>
          </a:p>
          <a:p>
            <a:r>
              <a:rPr lang="en-US" dirty="0" smtClean="0"/>
              <a:t>Exocytosis</a:t>
            </a:r>
          </a:p>
        </p:txBody>
      </p:sp>
    </p:spTree>
    <p:extLst>
      <p:ext uri="{BB962C8B-B14F-4D97-AF65-F5344CB8AC3E}">
        <p14:creationId xmlns:p14="http://schemas.microsoft.com/office/powerpoint/2010/main" val="397826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energy</a:t>
            </a:r>
          </a:p>
          <a:p>
            <a:r>
              <a:rPr lang="en-US" dirty="0" smtClean="0"/>
              <a:t>For smaller molecules it acts as a pump</a:t>
            </a:r>
          </a:p>
          <a:p>
            <a:r>
              <a:rPr lang="en-US" dirty="0" smtClean="0"/>
              <a:t>Na (pumped out)</a:t>
            </a:r>
          </a:p>
          <a:p>
            <a:r>
              <a:rPr lang="en-US" dirty="0" smtClean="0"/>
              <a:t>K (pumped 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58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things are lipids?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35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 Bilayer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ami.smith\Pictures\cell membr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14600"/>
            <a:ext cx="4343400" cy="346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91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when someone has a phobia?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79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Hydrophobic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afraid of water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tails </a:t>
            </a:r>
            <a:r>
              <a:rPr lang="en-US" dirty="0" smtClean="0"/>
              <a:t>are hydrophobic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5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Hydrophilic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Loves water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head </a:t>
            </a:r>
            <a:r>
              <a:rPr lang="en-US" dirty="0" smtClean="0"/>
              <a:t>loves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1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217</TotalTime>
  <Words>676</Words>
  <Application>Microsoft Office PowerPoint</Application>
  <PresentationFormat>On-screen Show (4:3)</PresentationFormat>
  <Paragraphs>124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Austin</vt:lpstr>
      <vt:lpstr>Movement Through the Membrane</vt:lpstr>
      <vt:lpstr>Cell Membrane</vt:lpstr>
      <vt:lpstr>Cell Membrane Purpose</vt:lpstr>
      <vt:lpstr>What is the membrane made of?</vt:lpstr>
      <vt:lpstr>Question</vt:lpstr>
      <vt:lpstr>Lipid Bilayer</vt:lpstr>
      <vt:lpstr>Question</vt:lpstr>
      <vt:lpstr>Hydrophobic</vt:lpstr>
      <vt:lpstr>Hydrophilic</vt:lpstr>
      <vt:lpstr>Questions</vt:lpstr>
      <vt:lpstr>Questions</vt:lpstr>
      <vt:lpstr>How does this lipid bilayer form?</vt:lpstr>
      <vt:lpstr>Is there anything else in the bilayer?</vt:lpstr>
      <vt:lpstr>Fluid Mosaic Model</vt:lpstr>
      <vt:lpstr>Why is the mosaic model important?</vt:lpstr>
      <vt:lpstr>Semi-Permeable Membrane</vt:lpstr>
      <vt:lpstr>How does “stuff” come through the membrane?</vt:lpstr>
      <vt:lpstr>Diffusion</vt:lpstr>
      <vt:lpstr>What is the end result of diffusion</vt:lpstr>
      <vt:lpstr>Question</vt:lpstr>
      <vt:lpstr>Why is diffusion awesome?</vt:lpstr>
      <vt:lpstr>Osmosis</vt:lpstr>
      <vt:lpstr>Solution Concentrations</vt:lpstr>
      <vt:lpstr>Isotonic</vt:lpstr>
      <vt:lpstr>Question</vt:lpstr>
      <vt:lpstr>Hypotonic</vt:lpstr>
      <vt:lpstr>Hypotonic</vt:lpstr>
      <vt:lpstr>Question</vt:lpstr>
      <vt:lpstr>Hypertonic</vt:lpstr>
      <vt:lpstr>Hypertonic</vt:lpstr>
      <vt:lpstr>Question</vt:lpstr>
      <vt:lpstr>Effects of Osmosis – in regards to water</vt:lpstr>
      <vt:lpstr>Typical Cell</vt:lpstr>
      <vt:lpstr>Question</vt:lpstr>
      <vt:lpstr>Osmotic Pressure</vt:lpstr>
      <vt:lpstr>Results of Osmotic Pressure</vt:lpstr>
      <vt:lpstr>Cell Lysing</vt:lpstr>
      <vt:lpstr>Protection from Lysing</vt:lpstr>
      <vt:lpstr>Transport</vt:lpstr>
      <vt:lpstr>How does the size of a molecule effect movement through the membrane?</vt:lpstr>
      <vt:lpstr>Facilitated Diffusion</vt:lpstr>
      <vt:lpstr>Facilitated Diffusion</vt:lpstr>
      <vt:lpstr>How Does Glucose Move?</vt:lpstr>
      <vt:lpstr>Question</vt:lpstr>
      <vt:lpstr>Active Transport</vt:lpstr>
      <vt:lpstr>What is the concentration gradient?</vt:lpstr>
      <vt:lpstr>Question</vt:lpstr>
      <vt:lpstr>Active Transport</vt:lpstr>
      <vt:lpstr>Active Transport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Through the Membrane</dc:title>
  <dc:creator>Smith, Jami</dc:creator>
  <cp:lastModifiedBy>Smith, Jami</cp:lastModifiedBy>
  <cp:revision>43</cp:revision>
  <dcterms:created xsi:type="dcterms:W3CDTF">2011-10-17T15:00:21Z</dcterms:created>
  <dcterms:modified xsi:type="dcterms:W3CDTF">2012-10-22T14:13:10Z</dcterms:modified>
</cp:coreProperties>
</file>