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7" r:id="rId19"/>
    <p:sldId id="278" r:id="rId20"/>
    <p:sldId id="279" r:id="rId21"/>
    <p:sldId id="281" r:id="rId22"/>
    <p:sldId id="282" r:id="rId23"/>
    <p:sldId id="283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5D205-8585-447A-9633-3D8B72CAEBA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F78F-03D5-4945-A50C-571C90D1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1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fld id="{08AC9DE8-A48D-4D0C-B27C-217C5785A419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0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118B-0203-4170-A16D-FD0CE565D5AB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BA03-B562-452C-B7D0-A0BBF1C2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2</a:t>
            </a:r>
            <a:br>
              <a:rPr lang="en-US" smtClean="0"/>
            </a:br>
            <a:r>
              <a:rPr lang="en-US" smtClean="0"/>
              <a:t>Inside the Eukaryotic Cells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22120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Mitochondrion</a:t>
            </a:r>
          </a:p>
        </p:txBody>
      </p:sp>
      <p:pic>
        <p:nvPicPr>
          <p:cNvPr id="37891" name="Picture 4" descr="bio_ch7_0005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1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Nucleus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4953000" cy="4800600"/>
          </a:xfrm>
        </p:spPr>
        <p:txBody>
          <a:bodyPr/>
          <a:lstStyle/>
          <a:p>
            <a:pPr eaLnBrk="1" hangingPunct="1"/>
            <a:r>
              <a:rPr lang="en-US" sz="3700" smtClean="0"/>
              <a:t>Command center of the cell</a:t>
            </a:r>
          </a:p>
          <a:p>
            <a:pPr eaLnBrk="1" hangingPunct="1"/>
            <a:r>
              <a:rPr lang="en-US" sz="3700" smtClean="0"/>
              <a:t>Surrounded by a membrane</a:t>
            </a:r>
          </a:p>
          <a:p>
            <a:pPr eaLnBrk="1" hangingPunct="1"/>
            <a:r>
              <a:rPr lang="en-US" sz="3700" smtClean="0"/>
              <a:t>Contains DNA and RNA</a:t>
            </a:r>
          </a:p>
          <a:p>
            <a:pPr eaLnBrk="1" hangingPunct="1"/>
            <a:r>
              <a:rPr lang="en-US" sz="3700" i="1" smtClean="0"/>
              <a:t>City Hall</a:t>
            </a:r>
          </a:p>
        </p:txBody>
      </p:sp>
      <p:pic>
        <p:nvPicPr>
          <p:cNvPr id="38916" name="Picture 4" descr="nucle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657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Nucleolus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2667000" cy="4302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 smtClean="0"/>
              <a:t>Is found inside nucleus</a:t>
            </a:r>
          </a:p>
          <a:p>
            <a:pPr eaLnBrk="1" hangingPunct="1"/>
            <a:r>
              <a:rPr lang="en-US" sz="4400" smtClean="0"/>
              <a:t>Made of RNA</a:t>
            </a:r>
          </a:p>
          <a:p>
            <a:pPr eaLnBrk="1" hangingPunct="1"/>
            <a:r>
              <a:rPr lang="en-US" sz="4400" i="1" smtClean="0"/>
              <a:t>Mayor</a:t>
            </a:r>
          </a:p>
          <a:p>
            <a:pPr eaLnBrk="1" hangingPunct="1"/>
            <a:endParaRPr lang="en-US" sz="4400" i="1" smtClean="0"/>
          </a:p>
        </p:txBody>
      </p:sp>
      <p:pic>
        <p:nvPicPr>
          <p:cNvPr id="39940" name="Picture 5" descr="liver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715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40969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40970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40971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40972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40974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40975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40976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40977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40979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40980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40981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40965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40968" name="Oval 23"/>
          <p:cNvSpPr>
            <a:spLocks noChangeArrowheads="1"/>
          </p:cNvSpPr>
          <p:nvPr/>
        </p:nvSpPr>
        <p:spPr bwMode="auto">
          <a:xfrm>
            <a:off x="6248400" y="3048000"/>
            <a:ext cx="19050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27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Nucleus and Nucleolus</a:t>
            </a:r>
          </a:p>
        </p:txBody>
      </p:sp>
      <p:pic>
        <p:nvPicPr>
          <p:cNvPr id="41987" name="Picture 3" descr="nucle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796213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Lysosome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1905000"/>
          </a:xfrm>
        </p:spPr>
        <p:txBody>
          <a:bodyPr/>
          <a:lstStyle/>
          <a:p>
            <a:pPr eaLnBrk="1" hangingPunct="1"/>
            <a:r>
              <a:rPr lang="en-US" sz="3400" smtClean="0"/>
              <a:t>Produces digestive enzymes for the cell</a:t>
            </a:r>
          </a:p>
          <a:p>
            <a:pPr eaLnBrk="1" hangingPunct="1"/>
            <a:r>
              <a:rPr lang="en-US" sz="3400" smtClean="0"/>
              <a:t>Moves garbage out of cell</a:t>
            </a:r>
          </a:p>
          <a:p>
            <a:pPr eaLnBrk="1" hangingPunct="1"/>
            <a:r>
              <a:rPr lang="en-US" sz="3400" i="1" smtClean="0"/>
              <a:t>Waste Disposal</a:t>
            </a:r>
          </a:p>
        </p:txBody>
      </p:sp>
      <p:pic>
        <p:nvPicPr>
          <p:cNvPr id="43012" name="Picture 4" descr="lys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7925"/>
            <a:ext cx="5162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1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Golgi Apparatus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Packages protein for export out of the cell</a:t>
            </a:r>
          </a:p>
          <a:p>
            <a:pPr eaLnBrk="1" hangingPunct="1"/>
            <a:r>
              <a:rPr lang="en-US" sz="3600" i="1" smtClean="0"/>
              <a:t>Post Office</a:t>
            </a:r>
          </a:p>
        </p:txBody>
      </p:sp>
    </p:spTree>
    <p:extLst>
      <p:ext uri="{BB962C8B-B14F-4D97-AF65-F5344CB8AC3E}">
        <p14:creationId xmlns:p14="http://schemas.microsoft.com/office/powerpoint/2010/main" val="21161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46089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46090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46091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46093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46094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46095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46096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46097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46098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46099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46100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46101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46085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46086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46087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46088" name="Oval 21"/>
          <p:cNvSpPr>
            <a:spLocks noChangeArrowheads="1"/>
          </p:cNvSpPr>
          <p:nvPr/>
        </p:nvSpPr>
        <p:spPr bwMode="auto">
          <a:xfrm>
            <a:off x="990600" y="4191000"/>
            <a:ext cx="16764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93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Endoplasmic Reticulum (ER)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Description: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Membrane system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Rough = ribosomes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Smooth = no ribosomes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Function: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Cell membrane is assembled - synthesis of lipids (smooth)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Proteins are modified or assembled (rough)</a:t>
            </a:r>
          </a:p>
          <a:p>
            <a:pPr lvl="1">
              <a:lnSpc>
                <a:spcPct val="90000"/>
              </a:lnSpc>
            </a:pPr>
            <a:r>
              <a:rPr lang="en-US" i="1" smtClean="0"/>
              <a:t>Roads and Streets</a:t>
            </a:r>
          </a:p>
        </p:txBody>
      </p:sp>
    </p:spTree>
    <p:extLst>
      <p:ext uri="{BB962C8B-B14F-4D97-AF65-F5344CB8AC3E}">
        <p14:creationId xmlns:p14="http://schemas.microsoft.com/office/powerpoint/2010/main" val="27428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Endoplasmic Reticulum</a:t>
            </a:r>
          </a:p>
        </p:txBody>
      </p:sp>
      <p:pic>
        <p:nvPicPr>
          <p:cNvPr id="49155" name="Picture 3" descr="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4864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/>
              <a:t>Cell Wall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4302125"/>
          </a:xfrm>
        </p:spPr>
        <p:txBody>
          <a:bodyPr/>
          <a:lstStyle/>
          <a:p>
            <a:r>
              <a:rPr lang="en-US" b="1" smtClean="0"/>
              <a:t>Function:</a:t>
            </a:r>
          </a:p>
          <a:p>
            <a:pPr lvl="1"/>
            <a:r>
              <a:rPr lang="en-US" b="1" smtClean="0"/>
              <a:t>Support &amp; protection for</a:t>
            </a:r>
            <a:r>
              <a:rPr lang="en-US" b="1" smtClean="0">
                <a:solidFill>
                  <a:srgbClr val="34F101"/>
                </a:solidFill>
              </a:rPr>
              <a:t> plant</a:t>
            </a:r>
            <a:r>
              <a:rPr lang="en-US" smtClean="0">
                <a:solidFill>
                  <a:srgbClr val="34F101"/>
                </a:solidFill>
              </a:rPr>
              <a:t> </a:t>
            </a:r>
            <a:r>
              <a:rPr lang="en-US" b="1" smtClean="0"/>
              <a:t>cells</a:t>
            </a:r>
          </a:p>
          <a:p>
            <a:pPr lvl="1"/>
            <a:r>
              <a:rPr lang="en-US" b="1" i="1" smtClean="0"/>
              <a:t>City Wall </a:t>
            </a:r>
          </a:p>
          <a:p>
            <a:pPr lvl="2"/>
            <a:r>
              <a:rPr lang="en-US" b="1" i="1" smtClean="0"/>
              <a:t>The activities that occur in the cell are sometimes compared with those of a city.  </a:t>
            </a:r>
          </a:p>
          <a:p>
            <a:pPr lvl="2"/>
            <a:r>
              <a:rPr lang="en-US" b="1" i="1" smtClean="0"/>
              <a:t>If you think of a Cell like a city, you will have a much easier time learning about the inside of cell.</a:t>
            </a:r>
            <a:endParaRPr lang="en-US" i="1" smtClean="0"/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7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50186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50187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50188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50189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50190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50191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50192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50193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50194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50195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50196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50197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50198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50181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50182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50183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50184" name="Oval 21"/>
          <p:cNvSpPr>
            <a:spLocks noChangeArrowheads="1"/>
          </p:cNvSpPr>
          <p:nvPr/>
        </p:nvSpPr>
        <p:spPr bwMode="auto">
          <a:xfrm>
            <a:off x="5410200" y="4800600"/>
            <a:ext cx="28194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22"/>
          <p:cNvSpPr>
            <a:spLocks noChangeArrowheads="1"/>
          </p:cNvSpPr>
          <p:nvPr/>
        </p:nvSpPr>
        <p:spPr bwMode="auto">
          <a:xfrm>
            <a:off x="5638800" y="1143000"/>
            <a:ext cx="1981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42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bio_ch7_0002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>
            <a:fillRect/>
          </a:stretch>
        </p:blipFill>
        <p:spPr bwMode="auto">
          <a:xfrm>
            <a:off x="3455988" y="0"/>
            <a:ext cx="568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3276600" cy="2895600"/>
          </a:xfrm>
        </p:spPr>
        <p:txBody>
          <a:bodyPr/>
          <a:lstStyle/>
          <a:p>
            <a:pPr eaLnBrk="1" hangingPunct="1"/>
            <a:r>
              <a:rPr lang="en-US" smtClean="0"/>
              <a:t>ER, Golgi and Protein Export</a:t>
            </a:r>
          </a:p>
        </p:txBody>
      </p:sp>
    </p:spTree>
    <p:extLst>
      <p:ext uri="{BB962C8B-B14F-4D97-AF65-F5344CB8AC3E}">
        <p14:creationId xmlns:p14="http://schemas.microsoft.com/office/powerpoint/2010/main" val="33510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Vacuoles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962400" cy="4302125"/>
          </a:xfrm>
        </p:spPr>
        <p:txBody>
          <a:bodyPr/>
          <a:lstStyle/>
          <a:p>
            <a:pPr eaLnBrk="1" hangingPunct="1"/>
            <a:r>
              <a:rPr lang="en-US" sz="3600" smtClean="0"/>
              <a:t>Storage (water, garbage, etc)</a:t>
            </a:r>
          </a:p>
          <a:p>
            <a:pPr eaLnBrk="1" hangingPunct="1"/>
            <a:r>
              <a:rPr lang="en-US" sz="3600" smtClean="0"/>
              <a:t>Supports the cell wall in plants</a:t>
            </a:r>
          </a:p>
          <a:p>
            <a:pPr eaLnBrk="1" hangingPunct="1"/>
            <a:r>
              <a:rPr lang="en-US" sz="3600" smtClean="0"/>
              <a:t>Digestion</a:t>
            </a:r>
          </a:p>
          <a:p>
            <a:pPr eaLnBrk="1" hangingPunct="1"/>
            <a:r>
              <a:rPr lang="en-US" sz="3600" i="1" smtClean="0"/>
              <a:t>City Lake</a:t>
            </a:r>
          </a:p>
        </p:txBody>
      </p:sp>
      <p:pic>
        <p:nvPicPr>
          <p:cNvPr id="52228" name="Picture 5" descr="bio_ch7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/>
          <a:stretch>
            <a:fillRect/>
          </a:stretch>
        </p:blipFill>
        <p:spPr bwMode="auto">
          <a:xfrm>
            <a:off x="4419600" y="2057400"/>
            <a:ext cx="47244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53257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53259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53260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53261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53262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53253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53254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53255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53256" name="Oval 23"/>
          <p:cNvSpPr>
            <a:spLocks noChangeArrowheads="1"/>
          </p:cNvSpPr>
          <p:nvPr/>
        </p:nvSpPr>
        <p:spPr bwMode="auto">
          <a:xfrm>
            <a:off x="2362200" y="1447800"/>
            <a:ext cx="1295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92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Chloroplast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Place for photosynthesis, green color and has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i="1" smtClean="0"/>
              <a:t>Sugar Company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Chloroplast</a:t>
            </a:r>
          </a:p>
        </p:txBody>
      </p:sp>
      <p:pic>
        <p:nvPicPr>
          <p:cNvPr id="55299" name="Picture 3" descr="chlo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651375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hlo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944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56329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56332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56333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56334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56335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56336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56337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56338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56339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56340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56341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56325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56326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56327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56328" name="Oval 22"/>
          <p:cNvSpPr>
            <a:spLocks noChangeArrowheads="1"/>
          </p:cNvSpPr>
          <p:nvPr/>
        </p:nvSpPr>
        <p:spPr bwMode="auto">
          <a:xfrm>
            <a:off x="1447800" y="2057400"/>
            <a:ext cx="16764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64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Microtubule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886200" cy="6324600"/>
          </a:xfrm>
        </p:spPr>
        <p:txBody>
          <a:bodyPr/>
          <a:lstStyle/>
          <a:p>
            <a:pPr eaLnBrk="1" hangingPunct="1"/>
            <a:r>
              <a:rPr lang="en-US" sz="3600" smtClean="0"/>
              <a:t>Network of long protein strands</a:t>
            </a:r>
          </a:p>
          <a:p>
            <a:pPr eaLnBrk="1" hangingPunct="1"/>
            <a:r>
              <a:rPr lang="en-US" sz="3600" smtClean="0"/>
              <a:t>Gives structure to the cell</a:t>
            </a:r>
          </a:p>
          <a:p>
            <a:pPr eaLnBrk="1" hangingPunct="1"/>
            <a:r>
              <a:rPr lang="en-US" sz="3600" smtClean="0"/>
              <a:t>Found in animal cells only</a:t>
            </a:r>
          </a:p>
        </p:txBody>
      </p:sp>
      <p:pic>
        <p:nvPicPr>
          <p:cNvPr id="57348" name="Picture 5" descr="centrioles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057400"/>
            <a:ext cx="482917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30736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30737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30738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30739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30740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30741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30725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30726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30727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30728" name="Oval 23"/>
          <p:cNvSpPr>
            <a:spLocks noChangeArrowheads="1"/>
          </p:cNvSpPr>
          <p:nvPr/>
        </p:nvSpPr>
        <p:spPr bwMode="auto">
          <a:xfrm>
            <a:off x="1295400" y="3200400"/>
            <a:ext cx="1143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70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smtClean="0"/>
              <a:t>Cell Membrane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smtClean="0"/>
              <a:t>Selectively permeable</a:t>
            </a:r>
          </a:p>
          <a:p>
            <a:pPr lvl="1"/>
            <a:r>
              <a:rPr lang="en-US" sz="3200" b="1" smtClean="0"/>
              <a:t>Allows certain things in and out of the cell (Gate-keeper for the cell).</a:t>
            </a:r>
          </a:p>
          <a:p>
            <a:pPr lvl="1"/>
            <a:r>
              <a:rPr lang="en-US" sz="3200" b="1" i="1" smtClean="0"/>
              <a:t>City Gate</a:t>
            </a:r>
          </a:p>
        </p:txBody>
      </p:sp>
    </p:spTree>
    <p:extLst>
      <p:ext uri="{BB962C8B-B14F-4D97-AF65-F5344CB8AC3E}">
        <p14:creationId xmlns:p14="http://schemas.microsoft.com/office/powerpoint/2010/main" val="18535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66900"/>
            <a:ext cx="73771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0225" y="1784350"/>
            <a:ext cx="971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Outside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of cell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68325" y="4337050"/>
            <a:ext cx="1365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Inside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of cell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(cytoplasm)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4000" y="2487613"/>
            <a:ext cx="8248650" cy="2692400"/>
            <a:chOff x="160" y="1567"/>
            <a:chExt cx="5196" cy="1696"/>
          </a:xfrm>
        </p:grpSpPr>
        <p:sp>
          <p:nvSpPr>
            <p:cNvPr id="32777" name="Text Box 6"/>
            <p:cNvSpPr txBox="1">
              <a:spLocks noChangeArrowheads="1"/>
            </p:cNvSpPr>
            <p:nvPr/>
          </p:nvSpPr>
          <p:spPr bwMode="auto">
            <a:xfrm>
              <a:off x="160" y="1951"/>
              <a:ext cx="72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membrane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2778" name="Text Box 7"/>
            <p:cNvSpPr txBox="1">
              <a:spLocks noChangeArrowheads="1"/>
            </p:cNvSpPr>
            <p:nvPr/>
          </p:nvSpPr>
          <p:spPr bwMode="auto">
            <a:xfrm>
              <a:off x="2872" y="1727"/>
              <a:ext cx="58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Proteins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2779" name="Text Box 8"/>
            <p:cNvSpPr txBox="1">
              <a:spLocks noChangeArrowheads="1"/>
            </p:cNvSpPr>
            <p:nvPr/>
          </p:nvSpPr>
          <p:spPr bwMode="auto">
            <a:xfrm>
              <a:off x="1712" y="2959"/>
              <a:ext cx="56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Protein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channel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2780" name="Text Box 9"/>
            <p:cNvSpPr txBox="1">
              <a:spLocks noChangeArrowheads="1"/>
            </p:cNvSpPr>
            <p:nvPr/>
          </p:nvSpPr>
          <p:spPr bwMode="auto">
            <a:xfrm>
              <a:off x="3904" y="3007"/>
              <a:ext cx="7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Lipid bilayer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2781" name="Text Box 10"/>
            <p:cNvSpPr txBox="1">
              <a:spLocks noChangeArrowheads="1"/>
            </p:cNvSpPr>
            <p:nvPr/>
          </p:nvSpPr>
          <p:spPr bwMode="auto">
            <a:xfrm>
              <a:off x="4464" y="1567"/>
              <a:ext cx="89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Carbohydrate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chains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7-3</a:t>
            </a: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2743200" y="274638"/>
            <a:ext cx="510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7-15 The Structure of the Cell Membrane</a:t>
            </a: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435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Ribosome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Protein factory of the cells</a:t>
            </a:r>
          </a:p>
          <a:p>
            <a:pPr eaLnBrk="1" hangingPunct="1"/>
            <a:r>
              <a:rPr lang="en-US" sz="4000" smtClean="0"/>
              <a:t>Found on the endoplasmic reticulum and free floating in the cytoplasm</a:t>
            </a:r>
          </a:p>
          <a:p>
            <a:pPr eaLnBrk="1" hangingPunct="1"/>
            <a:r>
              <a:rPr lang="en-US" sz="4000" i="1" smtClean="0"/>
              <a:t>Construction Site</a:t>
            </a:r>
          </a:p>
        </p:txBody>
      </p:sp>
    </p:spTree>
    <p:extLst>
      <p:ext uri="{BB962C8B-B14F-4D97-AF65-F5344CB8AC3E}">
        <p14:creationId xmlns:p14="http://schemas.microsoft.com/office/powerpoint/2010/main" val="36890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io_ch7_4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95450"/>
            <a:ext cx="4686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725863" y="56419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Plant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0650" y="1441450"/>
            <a:ext cx="6737350" cy="3867150"/>
            <a:chOff x="876" y="908"/>
            <a:chExt cx="4244" cy="2436"/>
          </a:xfrm>
        </p:grpSpPr>
        <p:sp>
          <p:nvSpPr>
            <p:cNvPr id="34825" name="Text Box 5"/>
            <p:cNvSpPr txBox="1">
              <a:spLocks noChangeArrowheads="1"/>
            </p:cNvSpPr>
            <p:nvPr/>
          </p:nvSpPr>
          <p:spPr bwMode="auto">
            <a:xfrm>
              <a:off x="4311" y="2013"/>
              <a:ext cx="57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Nuclear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34826" name="Text Box 6"/>
            <p:cNvSpPr txBox="1">
              <a:spLocks noChangeArrowheads="1"/>
            </p:cNvSpPr>
            <p:nvPr/>
          </p:nvSpPr>
          <p:spPr bwMode="auto">
            <a:xfrm>
              <a:off x="4252" y="1572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(attached)</a:t>
              </a:r>
            </a:p>
          </p:txBody>
        </p:sp>
        <p:sp>
          <p:nvSpPr>
            <p:cNvPr id="34827" name="Text Box 7"/>
            <p:cNvSpPr txBox="1">
              <a:spLocks noChangeArrowheads="1"/>
            </p:cNvSpPr>
            <p:nvPr/>
          </p:nvSpPr>
          <p:spPr bwMode="auto">
            <a:xfrm>
              <a:off x="4181" y="1185"/>
              <a:ext cx="6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Ribosome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(free)</a:t>
              </a:r>
            </a:p>
          </p:txBody>
        </p:sp>
        <p:sp>
          <p:nvSpPr>
            <p:cNvPr id="34828" name="Text Box 8"/>
            <p:cNvSpPr txBox="1">
              <a:spLocks noChangeArrowheads="1"/>
            </p:cNvSpPr>
            <p:nvPr/>
          </p:nvSpPr>
          <p:spPr bwMode="auto">
            <a:xfrm>
              <a:off x="3602" y="908"/>
              <a:ext cx="116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Smooth endoplasmic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latin typeface="Arial" charset="0"/>
                </a:rPr>
                <a:t>reticulum</a:t>
              </a:r>
            </a:p>
          </p:txBody>
        </p:sp>
        <p:sp>
          <p:nvSpPr>
            <p:cNvPr id="34829" name="Text Box 9"/>
            <p:cNvSpPr txBox="1">
              <a:spLocks noChangeArrowheads="1"/>
            </p:cNvSpPr>
            <p:nvPr/>
          </p:nvSpPr>
          <p:spPr bwMode="auto">
            <a:xfrm>
              <a:off x="4051" y="2818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Nucleus</a:t>
              </a:r>
            </a:p>
          </p:txBody>
        </p: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3529" y="3152"/>
              <a:ext cx="1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Rough endoplasmic reticulum</a:t>
              </a:r>
            </a:p>
          </p:txBody>
        </p:sp>
        <p:sp>
          <p:nvSpPr>
            <p:cNvPr id="34831" name="Text Box 11"/>
            <p:cNvSpPr txBox="1">
              <a:spLocks noChangeArrowheads="1"/>
            </p:cNvSpPr>
            <p:nvPr/>
          </p:nvSpPr>
          <p:spPr bwMode="auto">
            <a:xfrm>
              <a:off x="4201" y="2484"/>
              <a:ext cx="6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34832" name="Text Box 12"/>
            <p:cNvSpPr txBox="1">
              <a:spLocks noChangeArrowheads="1"/>
            </p:cNvSpPr>
            <p:nvPr/>
          </p:nvSpPr>
          <p:spPr bwMode="auto">
            <a:xfrm>
              <a:off x="876" y="2716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Golgi apparatus</a:t>
              </a:r>
            </a:p>
          </p:txBody>
        </p:sp>
        <p:sp>
          <p:nvSpPr>
            <p:cNvPr id="34833" name="Text Box 13"/>
            <p:cNvSpPr txBox="1">
              <a:spLocks noChangeArrowheads="1"/>
            </p:cNvSpPr>
            <p:nvPr/>
          </p:nvSpPr>
          <p:spPr bwMode="auto">
            <a:xfrm>
              <a:off x="1363" y="3117"/>
              <a:ext cx="8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Mitochondrian</a:t>
              </a:r>
            </a:p>
          </p:txBody>
        </p:sp>
        <p:sp>
          <p:nvSpPr>
            <p:cNvPr id="34834" name="Text Box 14"/>
            <p:cNvSpPr txBox="1">
              <a:spLocks noChangeArrowheads="1"/>
            </p:cNvSpPr>
            <p:nvPr/>
          </p:nvSpPr>
          <p:spPr bwMode="auto">
            <a:xfrm>
              <a:off x="908" y="2045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Cell wall</a:t>
              </a:r>
            </a:p>
          </p:txBody>
        </p:sp>
        <p:sp>
          <p:nvSpPr>
            <p:cNvPr id="34835" name="Text Box 15"/>
            <p:cNvSpPr txBox="1">
              <a:spLocks noChangeArrowheads="1"/>
            </p:cNvSpPr>
            <p:nvPr/>
          </p:nvSpPr>
          <p:spPr bwMode="auto">
            <a:xfrm>
              <a:off x="996" y="1748"/>
              <a:ext cx="6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Cell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34836" name="Text Box 16"/>
            <p:cNvSpPr txBox="1">
              <a:spLocks noChangeArrowheads="1"/>
            </p:cNvSpPr>
            <p:nvPr/>
          </p:nvSpPr>
          <p:spPr bwMode="auto">
            <a:xfrm>
              <a:off x="1045" y="1418"/>
              <a:ext cx="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Chloroplast</a:t>
              </a:r>
            </a:p>
          </p:txBody>
        </p:sp>
        <p:sp>
          <p:nvSpPr>
            <p:cNvPr id="34837" name="Text Box 17"/>
            <p:cNvSpPr txBox="1">
              <a:spLocks noChangeArrowheads="1"/>
            </p:cNvSpPr>
            <p:nvPr/>
          </p:nvSpPr>
          <p:spPr bwMode="auto">
            <a:xfrm>
              <a:off x="1574" y="974"/>
              <a:ext cx="5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1pPr>
              <a:lvl2pPr marL="742950" indent="-28575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2pPr>
              <a:lvl3pPr marL="11430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3pPr>
              <a:lvl4pPr marL="16002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4pPr>
              <a:lvl5pPr marL="2057400" indent="-228600" eaLnBrk="0" hangingPunct="0"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imes New Roman" pitchFamily="1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Vacuole</a:t>
              </a:r>
            </a:p>
          </p:txBody>
        </p:sp>
      </p:grpSp>
      <p:sp>
        <p:nvSpPr>
          <p:cNvPr id="34821" name="Text Box 18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Section 7-2</a:t>
            </a:r>
          </a:p>
        </p:txBody>
      </p:sp>
      <p:sp>
        <p:nvSpPr>
          <p:cNvPr id="34822" name="Text Box 19"/>
          <p:cNvSpPr txBox="1">
            <a:spLocks noChangeArrowheads="1"/>
          </p:cNvSpPr>
          <p:nvPr/>
        </p:nvSpPr>
        <p:spPr bwMode="auto">
          <a:xfrm>
            <a:off x="2743200" y="29845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1" charset="0"/>
              </a:rPr>
              <a:t>Figure 7-5 Plant and Animal Cells</a:t>
            </a:r>
          </a:p>
        </p:txBody>
      </p:sp>
      <p:sp>
        <p:nvSpPr>
          <p:cNvPr id="34823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Go to Section:</a:t>
            </a:r>
            <a:endParaRPr lang="en-US">
              <a:latin typeface="Arial" charset="0"/>
            </a:endParaRPr>
          </a:p>
        </p:txBody>
      </p:sp>
      <p:sp>
        <p:nvSpPr>
          <p:cNvPr id="34824" name="Oval 22"/>
          <p:cNvSpPr>
            <a:spLocks noChangeArrowheads="1"/>
          </p:cNvSpPr>
          <p:nvPr/>
        </p:nvSpPr>
        <p:spPr bwMode="auto">
          <a:xfrm>
            <a:off x="6400800" y="1752600"/>
            <a:ext cx="16002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97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Ribosome</a:t>
            </a:r>
          </a:p>
        </p:txBody>
      </p:sp>
      <p:pic>
        <p:nvPicPr>
          <p:cNvPr id="35843" name="Picture 5" descr="r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3400"/>
            <a:ext cx="6858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9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/>
              <a:t>Mitochondrion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724400" cy="4800600"/>
          </a:xfrm>
        </p:spPr>
        <p:txBody>
          <a:bodyPr/>
          <a:lstStyle/>
          <a:p>
            <a:pPr eaLnBrk="1" hangingPunct="1"/>
            <a:r>
              <a:rPr lang="en-US" sz="3700" smtClean="0"/>
              <a:t>The power house of cell </a:t>
            </a:r>
          </a:p>
          <a:p>
            <a:pPr eaLnBrk="1" hangingPunct="1"/>
            <a:r>
              <a:rPr lang="en-US" sz="3700" smtClean="0"/>
              <a:t>Makes ATP (cell energy) for the cell</a:t>
            </a:r>
          </a:p>
          <a:p>
            <a:pPr eaLnBrk="1" hangingPunct="1"/>
            <a:r>
              <a:rPr lang="en-US" sz="3700" i="1" smtClean="0"/>
              <a:t>City Power</a:t>
            </a:r>
          </a:p>
        </p:txBody>
      </p:sp>
      <p:pic>
        <p:nvPicPr>
          <p:cNvPr id="36868" name="Picture 4" descr="mito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65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583</Words>
  <Application>Microsoft Office PowerPoint</Application>
  <PresentationFormat>On-screen Show (4:3)</PresentationFormat>
  <Paragraphs>234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Section 2 Inside the Eukaryotic Cells</vt:lpstr>
      <vt:lpstr>Cell Wall</vt:lpstr>
      <vt:lpstr>PowerPoint Presentation</vt:lpstr>
      <vt:lpstr>Cell Membrane</vt:lpstr>
      <vt:lpstr>PowerPoint Presentation</vt:lpstr>
      <vt:lpstr>Ribosome</vt:lpstr>
      <vt:lpstr>PowerPoint Presentation</vt:lpstr>
      <vt:lpstr>Ribosome</vt:lpstr>
      <vt:lpstr>Mitochondrion</vt:lpstr>
      <vt:lpstr>Mitochondrion</vt:lpstr>
      <vt:lpstr>Nucleus</vt:lpstr>
      <vt:lpstr>Nucleolus</vt:lpstr>
      <vt:lpstr>PowerPoint Presentation</vt:lpstr>
      <vt:lpstr>Nucleus and Nucleolus</vt:lpstr>
      <vt:lpstr>Lysosome</vt:lpstr>
      <vt:lpstr>Golgi Apparatus</vt:lpstr>
      <vt:lpstr>PowerPoint Presentation</vt:lpstr>
      <vt:lpstr>Endoplasmic Reticulum (ER)</vt:lpstr>
      <vt:lpstr>Endoplasmic Reticulum</vt:lpstr>
      <vt:lpstr>PowerPoint Presentation</vt:lpstr>
      <vt:lpstr>ER, Golgi and Protein Export</vt:lpstr>
      <vt:lpstr>Vacuoles</vt:lpstr>
      <vt:lpstr>PowerPoint Presentation</vt:lpstr>
      <vt:lpstr>Chloroplast</vt:lpstr>
      <vt:lpstr>Chloroplast</vt:lpstr>
      <vt:lpstr>PowerPoint Presentation</vt:lpstr>
      <vt:lpstr>Microtubule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 Inside the Eukaryotic Cells</dc:title>
  <dc:creator>Smith, Jami</dc:creator>
  <cp:lastModifiedBy>Smith, Jami</cp:lastModifiedBy>
  <cp:revision>1</cp:revision>
  <dcterms:created xsi:type="dcterms:W3CDTF">2012-10-03T15:24:31Z</dcterms:created>
  <dcterms:modified xsi:type="dcterms:W3CDTF">2012-10-03T15:26:01Z</dcterms:modified>
</cp:coreProperties>
</file>